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handoutMasterIdLst>
    <p:handoutMasterId r:id="rId28"/>
  </p:handoutMasterIdLst>
  <p:sldIdLst>
    <p:sldId id="281" r:id="rId5"/>
    <p:sldId id="258" r:id="rId6"/>
    <p:sldId id="259" r:id="rId7"/>
    <p:sldId id="274" r:id="rId8"/>
    <p:sldId id="282" r:id="rId9"/>
    <p:sldId id="280" r:id="rId10"/>
    <p:sldId id="269" r:id="rId11"/>
    <p:sldId id="283" r:id="rId12"/>
    <p:sldId id="295" r:id="rId13"/>
    <p:sldId id="284" r:id="rId14"/>
    <p:sldId id="286" r:id="rId15"/>
    <p:sldId id="290" r:id="rId16"/>
    <p:sldId id="287" r:id="rId17"/>
    <p:sldId id="289" r:id="rId18"/>
    <p:sldId id="291" r:id="rId19"/>
    <p:sldId id="288" r:id="rId20"/>
    <p:sldId id="292" r:id="rId21"/>
    <p:sldId id="293" r:id="rId22"/>
    <p:sldId id="294" r:id="rId23"/>
    <p:sldId id="285" r:id="rId24"/>
    <p:sldId id="296"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p:scale>
          <a:sx n="75" d="100"/>
          <a:sy n="75" d="100"/>
        </p:scale>
        <p:origin x="974" y="120"/>
      </p:cViewPr>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4/9/2025</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4/9/2025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a:t>
            </a:fld>
            <a:endParaRPr lang="en-US" dirty="0"/>
          </a:p>
        </p:txBody>
      </p:sp>
    </p:spTree>
    <p:extLst>
      <p:ext uri="{BB962C8B-B14F-4D97-AF65-F5344CB8AC3E}">
        <p14:creationId xmlns:p14="http://schemas.microsoft.com/office/powerpoint/2010/main" val="406027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3</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4</a:t>
            </a:fld>
            <a:endParaRPr lang="en-US" dirty="0"/>
          </a:p>
        </p:txBody>
      </p:sp>
    </p:spTree>
    <p:extLst>
      <p:ext uri="{BB962C8B-B14F-4D97-AF65-F5344CB8AC3E}">
        <p14:creationId xmlns:p14="http://schemas.microsoft.com/office/powerpoint/2010/main" val="258297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0AF8-52D4-8C75-7895-9DCB1C028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2E85A0-0E84-FCE6-710C-A2EC69251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8E69E2-95C7-F34D-9E3E-840FFC0E28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EAC002-F1F7-F481-490E-A3C27F822120}"/>
              </a:ext>
            </a:extLst>
          </p:cNvPr>
          <p:cNvSpPr>
            <a:spLocks noGrp="1"/>
          </p:cNvSpPr>
          <p:nvPr>
            <p:ph type="sldNum" sz="quarter" idx="5"/>
          </p:nvPr>
        </p:nvSpPr>
        <p:spPr/>
        <p:txBody>
          <a:bodyPr/>
          <a:lstStyle/>
          <a:p>
            <a:fld id="{2CADD3C7-09A3-4FAE-BEB8-19FEF1926070}" type="slidenum">
              <a:rPr lang="en-US" smtClean="0"/>
              <a:t>5</a:t>
            </a:fld>
            <a:endParaRPr lang="en-US" dirty="0"/>
          </a:p>
        </p:txBody>
      </p:sp>
    </p:spTree>
    <p:extLst>
      <p:ext uri="{BB962C8B-B14F-4D97-AF65-F5344CB8AC3E}">
        <p14:creationId xmlns:p14="http://schemas.microsoft.com/office/powerpoint/2010/main" val="310128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6</a:t>
            </a:fld>
            <a:endParaRPr lang="en-US" dirty="0"/>
          </a:p>
        </p:txBody>
      </p:sp>
    </p:spTree>
    <p:extLst>
      <p:ext uri="{BB962C8B-B14F-4D97-AF65-F5344CB8AC3E}">
        <p14:creationId xmlns:p14="http://schemas.microsoft.com/office/powerpoint/2010/main" val="288028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7</a:t>
            </a:fld>
            <a:endParaRPr lang="en-US" dirty="0"/>
          </a:p>
        </p:txBody>
      </p:sp>
    </p:spTree>
    <p:extLst>
      <p:ext uri="{BB962C8B-B14F-4D97-AF65-F5344CB8AC3E}">
        <p14:creationId xmlns:p14="http://schemas.microsoft.com/office/powerpoint/2010/main" val="4170167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22</a:t>
            </a:fld>
            <a:endParaRPr lang="en-US" dirty="0"/>
          </a:p>
        </p:txBody>
      </p:sp>
    </p:spTree>
    <p:extLst>
      <p:ext uri="{BB962C8B-B14F-4D97-AF65-F5344CB8AC3E}">
        <p14:creationId xmlns:p14="http://schemas.microsoft.com/office/powerpoint/2010/main" val="34886596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7.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dirty="0"/>
              <a:t>Click to add title</a:t>
            </a:r>
          </a:p>
        </p:txBody>
      </p:sp>
      <p:sp>
        <p:nvSpPr>
          <p:cNvPr id="14" name="Slide Number Placeholder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t>4/9/2025</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t>4/9/2025</a:t>
            </a:fld>
            <a:endParaRPr lang="en-US" dirty="0"/>
          </a:p>
        </p:txBody>
      </p:sp>
    </p:spTree>
    <p:extLst>
      <p:ext uri="{BB962C8B-B14F-4D97-AF65-F5344CB8AC3E}">
        <p14:creationId xmlns:p14="http://schemas.microsoft.com/office/powerpoint/2010/main"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a:t>Click icon to add picture</a:t>
            </a:r>
            <a:endParaRPr lang="en-US" dirty="0"/>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t>4/9/2025</a:t>
            </a:fld>
            <a:endParaRPr lang="en-US" dirty="0"/>
          </a:p>
        </p:txBody>
      </p:sp>
    </p:spTree>
    <p:extLst>
      <p:ext uri="{BB962C8B-B14F-4D97-AF65-F5344CB8AC3E}">
        <p14:creationId xmlns:p14="http://schemas.microsoft.com/office/powerpoint/2010/main"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3" name="Content Placeholder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t>4/9/2025</a:t>
            </a:fld>
            <a:endParaRPr lang="en-US" dirty="0"/>
          </a:p>
        </p:txBody>
      </p:sp>
    </p:spTree>
    <p:extLst>
      <p:ext uri="{BB962C8B-B14F-4D97-AF65-F5344CB8AC3E}">
        <p14:creationId xmlns:p14="http://schemas.microsoft.com/office/powerpoint/2010/main"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dirty="0"/>
              <a:t>Click to 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Slide Number Placeholder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t>4/9/2025</a:t>
            </a:fld>
            <a:endParaRPr lang="en-US" dirty="0"/>
          </a:p>
        </p:txBody>
      </p:sp>
    </p:spTree>
    <p:extLst>
      <p:ext uri="{BB962C8B-B14F-4D97-AF65-F5344CB8AC3E}">
        <p14:creationId xmlns:p14="http://schemas.microsoft.com/office/powerpoint/2010/main"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6F46445-B370-4073-A9E0-F381B9FBBD87}" type="datetime1">
              <a:rPr lang="en-US" smtClean="0"/>
              <a:t>4/9/2025</a:t>
            </a:fld>
            <a:endParaRPr lang="en-US" dirty="0"/>
          </a:p>
        </p:txBody>
      </p:sp>
    </p:spTree>
    <p:extLst>
      <p:ext uri="{BB962C8B-B14F-4D97-AF65-F5344CB8AC3E}">
        <p14:creationId xmlns:p14="http://schemas.microsoft.com/office/powerpoint/2010/main"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subtitle</a:t>
            </a:r>
          </a:p>
        </p:txBody>
      </p:sp>
      <p:sp>
        <p:nvSpPr>
          <p:cNvPr id="5" name="Picture Placeholder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a:t>Click icon to add picture</a:t>
            </a:r>
            <a:endParaRPr lang="en-US" dirty="0"/>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6" name="Date Placeholder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t>4/9/2025</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le 1"/>
          <p:cNvSpPr>
            <a:spLocks noGrp="1"/>
          </p:cNvSpPr>
          <p:nvPr>
            <p:ph type="title" hasCustomPrompt="1"/>
          </p:nvPr>
        </p:nvSpPr>
        <p:spPr>
          <a:xfrm>
            <a:off x="1154956" y="898072"/>
            <a:ext cx="8825657" cy="4174584"/>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6E76206-B91F-4CF6-9C9E-5D7AE9457F28}" type="datetime1">
              <a:rPr lang="en-US" smtClean="0"/>
              <a:t>4/9/2025</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5" name="Date Placeholder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t>4/9/2025</a:t>
            </a:fld>
            <a:endParaRPr lang="en-US" dirty="0"/>
          </a:p>
        </p:txBody>
      </p:sp>
    </p:spTree>
    <p:extLst>
      <p:ext uri="{BB962C8B-B14F-4D97-AF65-F5344CB8AC3E}">
        <p14:creationId xmlns:p14="http://schemas.microsoft.com/office/powerpoint/2010/main"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Picture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Picture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Title 1"/>
          <p:cNvSpPr>
            <a:spLocks noGrp="1"/>
          </p:cNvSpPr>
          <p:nvPr>
            <p:ph type="title" hasCustomPrompt="1"/>
          </p:nvPr>
        </p:nvSpPr>
        <p:spPr>
          <a:xfrm>
            <a:off x="1154956" y="1063416"/>
            <a:ext cx="8825657" cy="4009239"/>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9" name="Footer Placeholder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8" name="Date Placeholder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D5D03B46-D230-4B37-BD92-6E2DBC47B36E}" type="datetime1">
              <a:rPr lang="en-US" smtClean="0"/>
              <a:t>4/9/2025</a:t>
            </a:fld>
            <a:endParaRPr lang="en-US" dirty="0"/>
          </a:p>
        </p:txBody>
      </p:sp>
    </p:spTree>
    <p:extLst>
      <p:ext uri="{BB962C8B-B14F-4D97-AF65-F5344CB8AC3E}">
        <p14:creationId xmlns:p14="http://schemas.microsoft.com/office/powerpoint/2010/main"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t>4/9/2025</a:t>
            </a:fld>
            <a:endParaRPr lang="en-US" dirty="0"/>
          </a:p>
        </p:txBody>
      </p:sp>
    </p:spTree>
    <p:extLst>
      <p:ext uri="{BB962C8B-B14F-4D97-AF65-F5344CB8AC3E}">
        <p14:creationId xmlns:p14="http://schemas.microsoft.com/office/powerpoint/2010/main"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11" name="Content Placeholder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a:t>Click icon to add picture</a:t>
            </a:r>
            <a:endParaRPr lang="en-US" dirty="0"/>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t>4/9/2025</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t>4/9/2025</a:t>
            </a:fld>
            <a:endParaRPr lang="en-US" dirty="0"/>
          </a:p>
        </p:txBody>
      </p:sp>
    </p:spTree>
    <p:extLst>
      <p:ext uri="{BB962C8B-B14F-4D97-AF65-F5344CB8AC3E}">
        <p14:creationId xmlns:p14="http://schemas.microsoft.com/office/powerpoint/2010/main"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4" name="Text Placeholder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t>4/9/2025</a:t>
            </a:fld>
            <a:endParaRPr lang="en-US" dirty="0"/>
          </a:p>
        </p:txBody>
      </p:sp>
    </p:spTree>
    <p:extLst>
      <p:ext uri="{BB962C8B-B14F-4D97-AF65-F5344CB8AC3E}">
        <p14:creationId xmlns:p14="http://schemas.microsoft.com/office/powerpoint/2010/main"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32CF485-28BA-4659-B624-AA1C49B2E30F}" type="datetime1">
              <a:rPr lang="en-US" smtClean="0"/>
              <a:t>4/9/2025</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hyperlink" Target="file:///C:\Users\laksh\Desktop\Sem%206\Introduction%20to%20Data%20Analysis\Final%20Presentation\Final\JupyterNotebook02.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150.statcan.gc.ca/t1/tbl1/en/tv.action?pid=1710000501" TargetMode="External"/><Relationship Id="rId2" Type="http://schemas.openxmlformats.org/officeDocument/2006/relationships/hyperlink" Target="https://www.canada.ca/en/employment-social-development/corporate/seniors-forum-federal-provincial-territorial/core-community-supports.html" TargetMode="External"/><Relationship Id="rId1" Type="http://schemas.openxmlformats.org/officeDocument/2006/relationships/slideLayout" Target="../slideLayouts/slideLayout4.xml"/><Relationship Id="rId6" Type="http://schemas.openxmlformats.org/officeDocument/2006/relationships/hyperlink" Target="https://open.canada.ca/data/en/dataset/095c3e0b-e825-4e4b-805e-e40ff763a198/resource/13077489-9c20-4395-afe4-1d84dd0f9cf7" TargetMode="External"/><Relationship Id="rId5" Type="http://schemas.openxmlformats.org/officeDocument/2006/relationships/hyperlink" Target="https://www150.statcan.gc.ca/t1/tbl1/en/tv.action?pid=1310084901" TargetMode="External"/><Relationship Id="rId4" Type="http://schemas.openxmlformats.org/officeDocument/2006/relationships/hyperlink" Target="https://www150.statcan.gc.ca/t1/tbl1/en/tv.action?pid=1310078901"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consumeraffairs.com/" TargetMode="External"/><Relationship Id="rId2" Type="http://schemas.openxmlformats.org/officeDocument/2006/relationships/hyperlink" Target="https://altumview.ca/" TargetMode="External"/><Relationship Id="rId1" Type="http://schemas.openxmlformats.org/officeDocument/2006/relationships/slideLayout" Target="../slideLayouts/slideLayout4.xml"/><Relationship Id="rId4" Type="http://schemas.openxmlformats.org/officeDocument/2006/relationships/hyperlink" Target="https://www.saas-capital.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file:///C:\Users\laksh\Desktop\Sem%206\Introduction%20to%20Data%20Analysis\Final%20Presentation\Final\JupyterNotebook01.html"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93C04B-6761-04E9-9F25-E406E4FD7200}"/>
              </a:ext>
            </a:extLst>
          </p:cNvPr>
          <p:cNvSpPr>
            <a:spLocks noGrp="1"/>
          </p:cNvSpPr>
          <p:nvPr>
            <p:ph type="title"/>
          </p:nvPr>
        </p:nvSpPr>
        <p:spPr>
          <a:xfrm>
            <a:off x="671255" y="854528"/>
            <a:ext cx="10439430" cy="1535746"/>
          </a:xfrm>
        </p:spPr>
        <p:txBody>
          <a:bodyPr anchor="b">
            <a:normAutofit/>
          </a:bodyPr>
          <a:lstStyle/>
          <a:p>
            <a:r>
              <a:rPr lang="en-US" dirty="0" err="1"/>
              <a:t>SafeHaven</a:t>
            </a:r>
            <a:r>
              <a:rPr lang="en-US" dirty="0"/>
              <a:t> AI:  Smart Elder Care : A Data-Driven Solution to Support</a:t>
            </a:r>
          </a:p>
        </p:txBody>
      </p:sp>
      <p:pic>
        <p:nvPicPr>
          <p:cNvPr id="8" name="Picture Placeholder 7" descr="Close up of two people holding hands">
            <a:extLst>
              <a:ext uri="{FF2B5EF4-FFF2-40B4-BE49-F238E27FC236}">
                <a16:creationId xmlns:a16="http://schemas.microsoft.com/office/drawing/2014/main" id="{0FF07C2A-AE99-3131-67BE-82A26FD4EA9C}"/>
              </a:ext>
            </a:extLst>
          </p:cNvPr>
          <p:cNvPicPr>
            <a:picLocks noChangeAspect="1"/>
          </p:cNvPicPr>
          <p:nvPr/>
        </p:nvPicPr>
        <p:blipFill rotWithShape="1">
          <a:blip r:embed="rId2">
            <a:extLst>
              <a:ext uri="{28A0092B-C50C-407E-A947-70E740481C1C}">
                <a14:useLocalDpi xmlns:a14="http://schemas.microsoft.com/office/drawing/2010/main" val="0"/>
              </a:ext>
            </a:extLst>
          </a:blip>
          <a:srcRect t="5598" b="9599"/>
          <a:stretch/>
        </p:blipFill>
        <p:spPr>
          <a:xfrm>
            <a:off x="671513" y="2754313"/>
            <a:ext cx="9458007" cy="3704853"/>
          </a:xfrm>
          <a:prstGeom prst="rect">
            <a:avLst/>
          </a:prstGeom>
          <a:noFill/>
        </p:spPr>
      </p:pic>
      <p:sp>
        <p:nvSpPr>
          <p:cNvPr id="5" name="Slide Number Placeholder 4">
            <a:extLst>
              <a:ext uri="{FF2B5EF4-FFF2-40B4-BE49-F238E27FC236}">
                <a16:creationId xmlns:a16="http://schemas.microsoft.com/office/drawing/2014/main" id="{AE049183-CA69-9D21-B743-6E5B59757686}"/>
              </a:ext>
            </a:extLst>
          </p:cNvPr>
          <p:cNvSpPr>
            <a:spLocks noGrp="1"/>
          </p:cNvSpPr>
          <p:nvPr>
            <p:ph type="sldNum" sz="quarter" idx="4"/>
          </p:nvPr>
        </p:nvSpPr>
        <p:spPr>
          <a:xfrm>
            <a:off x="11110685" y="295729"/>
            <a:ext cx="838199" cy="767687"/>
          </a:xfrm>
        </p:spPr>
        <p:txBody>
          <a:bodyPr anchor="b">
            <a:normAutofit/>
          </a:bodyPr>
          <a:lstStyle/>
          <a:p>
            <a:pPr>
              <a:spcAft>
                <a:spcPts val="600"/>
              </a:spcAft>
            </a:pPr>
            <a:fld id="{D57F1E4F-1CFF-5643-939E-02111984F565}" type="slidenum">
              <a:rPr lang="en-US" smtClean="0"/>
              <a:pPr>
                <a:spcAft>
                  <a:spcPts val="600"/>
                </a:spcAft>
              </a:pPr>
              <a:t>1</a:t>
            </a:fld>
            <a:endParaRPr lang="en-US"/>
          </a:p>
        </p:txBody>
      </p:sp>
    </p:spTree>
    <p:extLst>
      <p:ext uri="{BB962C8B-B14F-4D97-AF65-F5344CB8AC3E}">
        <p14:creationId xmlns:p14="http://schemas.microsoft.com/office/powerpoint/2010/main" val="3597027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D3C-5CDA-93B5-DCDB-FB1DA656FFED}"/>
              </a:ext>
            </a:extLst>
          </p:cNvPr>
          <p:cNvSpPr>
            <a:spLocks noGrp="1"/>
          </p:cNvSpPr>
          <p:nvPr>
            <p:ph type="title"/>
          </p:nvPr>
        </p:nvSpPr>
        <p:spPr>
          <a:xfrm>
            <a:off x="671255" y="854528"/>
            <a:ext cx="9309359" cy="954607"/>
          </a:xfrm>
        </p:spPr>
        <p:txBody>
          <a:bodyPr/>
          <a:lstStyle/>
          <a:p>
            <a:r>
              <a:rPr lang="en-CA" dirty="0" err="1"/>
              <a:t>Jupyter</a:t>
            </a:r>
            <a:r>
              <a:rPr lang="en-CA" dirty="0"/>
              <a:t> notebook-02</a:t>
            </a:r>
          </a:p>
        </p:txBody>
      </p:sp>
      <p:sp>
        <p:nvSpPr>
          <p:cNvPr id="4" name="Slide Number Placeholder 3">
            <a:extLst>
              <a:ext uri="{FF2B5EF4-FFF2-40B4-BE49-F238E27FC236}">
                <a16:creationId xmlns:a16="http://schemas.microsoft.com/office/drawing/2014/main" id="{72281784-7F73-D398-C356-7F13111AEF49}"/>
              </a:ext>
            </a:extLst>
          </p:cNvPr>
          <p:cNvSpPr>
            <a:spLocks noGrp="1"/>
          </p:cNvSpPr>
          <p:nvPr>
            <p:ph type="sldNum" sz="quarter" idx="4"/>
          </p:nvPr>
        </p:nvSpPr>
        <p:spPr/>
        <p:txBody>
          <a:bodyPr/>
          <a:lstStyle/>
          <a:p>
            <a:fld id="{D57F1E4F-1CFF-5643-939E-02111984F565}" type="slidenum">
              <a:rPr lang="en-US" smtClean="0"/>
              <a:pPr/>
              <a:t>10</a:t>
            </a:fld>
            <a:endParaRPr lang="en-US" dirty="0"/>
          </a:p>
        </p:txBody>
      </p:sp>
      <p:sp>
        <p:nvSpPr>
          <p:cNvPr id="5" name="Rectangle 1">
            <a:extLst>
              <a:ext uri="{FF2B5EF4-FFF2-40B4-BE49-F238E27FC236}">
                <a16:creationId xmlns:a16="http://schemas.microsoft.com/office/drawing/2014/main" id="{5869F60F-F3E6-D9D1-2E8C-848C0739DB80}"/>
              </a:ext>
            </a:extLst>
          </p:cNvPr>
          <p:cNvSpPr>
            <a:spLocks noGrp="1" noChangeArrowheads="1"/>
          </p:cNvSpPr>
          <p:nvPr>
            <p:ph sz="quarter" idx="10"/>
          </p:nvPr>
        </p:nvSpPr>
        <p:spPr bwMode="auto">
          <a:xfrm>
            <a:off x="1006475" y="1701831"/>
            <a:ext cx="95966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Data Cleaning &amp; Preprocessing</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Removed ICD codes (e.g., </a:t>
            </a:r>
            <a:r>
              <a:rPr kumimoji="0" lang="en-US" altLang="en-US" b="0" i="0" u="none" strike="noStrike" cap="none" normalizeH="0" baseline="0" dirty="0">
                <a:ln>
                  <a:noFill/>
                </a:ln>
                <a:solidFill>
                  <a:schemeClr val="bg1"/>
                </a:solidFill>
                <a:effectLst/>
                <a:latin typeface="Arial Unicode MS"/>
              </a:rPr>
              <a:t>[A00-Y89]</a:t>
            </a:r>
            <a:r>
              <a:rPr kumimoji="0" lang="en-US" altLang="en-US" b="0" i="0" u="none" strike="noStrike" cap="none" normalizeH="0" baseline="0" dirty="0">
                <a:ln>
                  <a:noFill/>
                </a:ln>
                <a:solidFill>
                  <a:schemeClr val="bg1"/>
                </a:solidFill>
                <a:effectLst/>
              </a:rPr>
              <a:t>) for cleaner cause labels.</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Grouped similar causes into simplified categories (</a:t>
            </a:r>
            <a:r>
              <a:rPr kumimoji="0" lang="en-US" altLang="en-US" b="0" i="0" u="none" strike="noStrike" cap="none" normalizeH="0" baseline="0" dirty="0">
                <a:ln>
                  <a:noFill/>
                </a:ln>
                <a:solidFill>
                  <a:schemeClr val="bg1"/>
                </a:solidFill>
                <a:effectLst/>
                <a:latin typeface="Arial Unicode MS"/>
              </a:rPr>
              <a:t>Cancer</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bg1"/>
                </a:solidFill>
                <a:effectLst/>
                <a:latin typeface="Arial Unicode MS"/>
              </a:rPr>
              <a:t>Cardio</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bg1"/>
                </a:solidFill>
                <a:effectLst/>
                <a:latin typeface="Arial Unicode MS"/>
              </a:rPr>
              <a:t>Respiratory</a:t>
            </a:r>
            <a:r>
              <a:rPr kumimoji="0" lang="en-US" altLang="en-US" b="0" i="0" u="none" strike="noStrike" cap="none" normalizeH="0" baseline="0" dirty="0">
                <a:ln>
                  <a:noFill/>
                </a:ln>
                <a:solidFill>
                  <a:schemeClr val="bg1"/>
                </a:solidFill>
                <a:effectLst/>
              </a:rPr>
              <a:t>, etc.).</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Removed irrelevant or extremely rare causes.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Feature Engineering</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Created new category: </a:t>
            </a:r>
            <a:r>
              <a:rPr kumimoji="0" lang="en-US" altLang="en-US" b="0" i="0" u="none" strike="noStrike" cap="none" normalizeH="0" baseline="0" dirty="0">
                <a:ln>
                  <a:noFill/>
                </a:ln>
                <a:solidFill>
                  <a:schemeClr val="bg1"/>
                </a:solidFill>
                <a:effectLst/>
                <a:latin typeface="Arial Unicode MS"/>
              </a:rPr>
              <a:t>"Respiratory (All)"</a:t>
            </a:r>
            <a:r>
              <a:rPr kumimoji="0" lang="en-US" altLang="en-US" b="0" i="0" u="none" strike="noStrike" cap="none" normalizeH="0" baseline="0" dirty="0">
                <a:ln>
                  <a:noFill/>
                </a:ln>
                <a:solidFill>
                  <a:schemeClr val="bg1"/>
                </a:solidFill>
                <a:effectLst/>
              </a:rPr>
              <a:t> by summing multiple related causes.</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Added </a:t>
            </a:r>
            <a:r>
              <a:rPr kumimoji="0" lang="en-US" altLang="en-US" b="0" i="0" u="none" strike="noStrike" cap="none" normalizeH="0" baseline="0" dirty="0" err="1">
                <a:ln>
                  <a:noFill/>
                </a:ln>
                <a:solidFill>
                  <a:schemeClr val="bg1"/>
                </a:solidFill>
                <a:effectLst/>
                <a:latin typeface="Arial Unicode MS"/>
              </a:rPr>
              <a:t>Average_Deaths</a:t>
            </a:r>
            <a:r>
              <a:rPr kumimoji="0" lang="en-US" altLang="en-US" b="0" i="0" u="none" strike="noStrike" cap="none" normalizeH="0" baseline="0" dirty="0">
                <a:ln>
                  <a:noFill/>
                </a:ln>
                <a:solidFill>
                  <a:schemeClr val="bg1"/>
                </a:solidFill>
                <a:effectLst/>
              </a:rPr>
              <a:t> column to rank leading causes across years.</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EDA Visualizations</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Heatmap</a:t>
            </a:r>
            <a:r>
              <a:rPr kumimoji="0" lang="en-US" altLang="en-US" b="0" i="0" u="none" strike="noStrike" cap="none" normalizeH="0" baseline="0" dirty="0">
                <a:ln>
                  <a:noFill/>
                </a:ln>
                <a:solidFill>
                  <a:schemeClr val="bg1"/>
                </a:solidFill>
                <a:effectLst/>
                <a:latin typeface="Arial" panose="020B0604020202020204" pitchFamily="34" charset="0"/>
              </a:rPr>
              <a:t> of Top 10 causes of death (2013–2023).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Line Chart</a:t>
            </a:r>
            <a:r>
              <a:rPr kumimoji="0" lang="en-US" altLang="en-US" b="0" i="0" u="none" strike="noStrike" cap="none" normalizeH="0" baseline="0" dirty="0">
                <a:ln>
                  <a:noFill/>
                </a:ln>
                <a:solidFill>
                  <a:schemeClr val="bg1"/>
                </a:solidFill>
                <a:effectLst/>
                <a:latin typeface="Arial" panose="020B0604020202020204" pitchFamily="34" charset="0"/>
              </a:rPr>
              <a:t> of Top 5 causes (</a:t>
            </a:r>
            <a:r>
              <a:rPr kumimoji="0" lang="en-US" altLang="en-US" b="0" i="0" u="none" strike="noStrike" cap="none" normalizeH="0" baseline="0" dirty="0">
                <a:ln>
                  <a:noFill/>
                </a:ln>
                <a:solidFill>
                  <a:schemeClr val="bg1"/>
                </a:solidFill>
                <a:effectLst/>
                <a:latin typeface="Arial Unicode MS"/>
              </a:rPr>
              <a:t>Cancer</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bg1"/>
                </a:solidFill>
                <a:effectLst/>
                <a:latin typeface="Arial Unicode MS"/>
              </a:rPr>
              <a:t>Cardio</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bg1"/>
                </a:solidFill>
                <a:effectLst/>
                <a:latin typeface="Arial Unicode MS"/>
              </a:rPr>
              <a:t>Respiratory</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bg1"/>
                </a:solidFill>
                <a:effectLst/>
                <a:latin typeface="Arial Unicode MS"/>
              </a:rPr>
              <a:t>Dementia</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bg1"/>
                </a:solidFill>
                <a:effectLst/>
                <a:latin typeface="Arial Unicode MS"/>
              </a:rPr>
              <a:t>Accidents</a:t>
            </a:r>
            <a:r>
              <a:rPr kumimoji="0" lang="en-US" altLang="en-US" b="0" i="0" u="none" strike="noStrike" cap="none" normalizeH="0" baseline="0" dirty="0">
                <a:ln>
                  <a:noFill/>
                </a:ln>
                <a:solidFill>
                  <a:schemeClr val="bg1"/>
                </a:solidFill>
                <a:effectLst/>
              </a:rPr>
              <a:t>).</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Total Deaths Trendline</a:t>
            </a:r>
            <a:r>
              <a:rPr kumimoji="0" lang="en-US" altLang="en-US" b="0" i="0" u="none" strike="noStrike" cap="none" normalizeH="0" baseline="0" dirty="0">
                <a:ln>
                  <a:noFill/>
                </a:ln>
                <a:solidFill>
                  <a:schemeClr val="bg1"/>
                </a:solidFill>
                <a:effectLst/>
                <a:latin typeface="Arial" panose="020B0604020202020204" pitchFamily="34" charset="0"/>
              </a:rPr>
              <a:t> from 2013 to 2023.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Predictive Modeling</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Applied </a:t>
            </a:r>
            <a:r>
              <a:rPr kumimoji="0" lang="en-US" altLang="en-US" b="1" i="0" u="none" strike="noStrike" cap="none" normalizeH="0" baseline="0" dirty="0">
                <a:ln>
                  <a:noFill/>
                </a:ln>
                <a:solidFill>
                  <a:schemeClr val="bg1"/>
                </a:solidFill>
                <a:effectLst/>
                <a:latin typeface="Arial" panose="020B0604020202020204" pitchFamily="34" charset="0"/>
              </a:rPr>
              <a:t>Linear Regression</a:t>
            </a:r>
            <a:r>
              <a:rPr kumimoji="0" lang="en-US" altLang="en-US" b="0" i="0" u="none" strike="noStrike" cap="none" normalizeH="0" baseline="0" dirty="0">
                <a:ln>
                  <a:noFill/>
                </a:ln>
                <a:solidFill>
                  <a:schemeClr val="bg1"/>
                </a:solidFill>
                <a:effectLst/>
                <a:latin typeface="Arial" panose="020B0604020202020204" pitchFamily="34" charset="0"/>
              </a:rPr>
              <a:t> to each of the Top 5 causes to show long-term mortality trends.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Visualized both actual vs. trendline using dashed and solid lines for comparison.</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chemeClr val="bg1"/>
                </a:solidFill>
                <a:effectLst/>
                <a:latin typeface="Arial" panose="020B0604020202020204" pitchFamily="34" charset="0"/>
              </a:rPr>
            </a:br>
            <a:r>
              <a:rPr kumimoji="0" lang="en-US" altLang="en-US" b="0" i="0" u="none" strike="noStrike" cap="none" normalizeH="0" baseline="0" dirty="0">
                <a:ln>
                  <a:noFill/>
                </a:ln>
                <a:solidFill>
                  <a:schemeClr val="bg1"/>
                </a:solidFill>
                <a:effectLst/>
                <a:latin typeface="Arial" panose="020B0604020202020204" pitchFamily="34" charset="0"/>
              </a:rPr>
              <a:t>Html files: </a:t>
            </a:r>
            <a:r>
              <a:rPr lang="en-CA" dirty="0">
                <a:hlinkClick r:id="rId2"/>
              </a:rPr>
              <a:t>JupyterNotebook03</a:t>
            </a:r>
            <a:endParaRPr kumimoji="0" lang="en-US" altLang="en-US"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76576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850D-AE2A-3DAB-E968-0A4ECAEAEDE8}"/>
              </a:ext>
            </a:extLst>
          </p:cNvPr>
          <p:cNvSpPr>
            <a:spLocks noGrp="1"/>
          </p:cNvSpPr>
          <p:nvPr>
            <p:ph type="title"/>
          </p:nvPr>
        </p:nvSpPr>
        <p:spPr>
          <a:xfrm>
            <a:off x="671255" y="854528"/>
            <a:ext cx="7212905" cy="568912"/>
          </a:xfrm>
        </p:spPr>
        <p:txBody>
          <a:bodyPr/>
          <a:lstStyle/>
          <a:p>
            <a:r>
              <a:rPr lang="en-CA" dirty="0"/>
              <a:t>DASHBORD-01</a:t>
            </a:r>
          </a:p>
        </p:txBody>
      </p:sp>
      <p:sp>
        <p:nvSpPr>
          <p:cNvPr id="3" name="Content Placeholder 2">
            <a:extLst>
              <a:ext uri="{FF2B5EF4-FFF2-40B4-BE49-F238E27FC236}">
                <a16:creationId xmlns:a16="http://schemas.microsoft.com/office/drawing/2014/main" id="{E46F56DC-60C8-0EAD-513F-99A75305089E}"/>
              </a:ext>
            </a:extLst>
          </p:cNvPr>
          <p:cNvSpPr>
            <a:spLocks noGrp="1"/>
          </p:cNvSpPr>
          <p:nvPr>
            <p:ph sz="quarter" idx="10"/>
          </p:nvPr>
        </p:nvSpPr>
        <p:spPr>
          <a:xfrm>
            <a:off x="671513" y="1320800"/>
            <a:ext cx="6145847" cy="5138367"/>
          </a:xfrm>
        </p:spPr>
        <p:txBody>
          <a:bodyPr/>
          <a:lstStyle/>
          <a:p>
            <a:pPr>
              <a:buNone/>
            </a:pPr>
            <a:r>
              <a:rPr lang="en-US" sz="1400" b="1" dirty="0"/>
              <a:t>User Pain Points: Pareto Chart Insights</a:t>
            </a:r>
          </a:p>
          <a:p>
            <a:pPr>
              <a:buFont typeface="Arial" panose="020B0604020202020204" pitchFamily="34" charset="0"/>
              <a:buChar char="•"/>
            </a:pPr>
            <a:r>
              <a:rPr lang="en-US" sz="1400" b="1" dirty="0"/>
              <a:t>Top Issues:</a:t>
            </a:r>
            <a:r>
              <a:rPr lang="en-US" sz="1400" dirty="0"/>
              <a:t> Installation Delays, App Crashes, Billing Confusion</a:t>
            </a:r>
          </a:p>
          <a:p>
            <a:pPr>
              <a:buFont typeface="Arial" panose="020B0604020202020204" pitchFamily="34" charset="0"/>
              <a:buChar char="•"/>
            </a:pPr>
            <a:r>
              <a:rPr lang="en-US" sz="1400" b="1" dirty="0"/>
              <a:t>80% of user complaints</a:t>
            </a:r>
            <a:r>
              <a:rPr lang="en-US" sz="1400" dirty="0"/>
              <a:t> stem from only three causes → highlighting priority areas for improvement.</a:t>
            </a:r>
          </a:p>
          <a:p>
            <a:pPr>
              <a:buFont typeface="Arial" panose="020B0604020202020204" pitchFamily="34" charset="0"/>
              <a:buChar char="•"/>
            </a:pPr>
            <a:r>
              <a:rPr lang="en-US" sz="1400" dirty="0"/>
              <a:t>Insight-driven UX improvements can significantly reduce support overhead and churn.</a:t>
            </a:r>
          </a:p>
          <a:p>
            <a:pPr>
              <a:buNone/>
            </a:pPr>
            <a:r>
              <a:rPr lang="en-US" sz="1400" b="1" dirty="0"/>
              <a:t>Projected Revenue Growth (2027–2031)</a:t>
            </a:r>
          </a:p>
          <a:p>
            <a:pPr>
              <a:buFont typeface="Arial" panose="020B0604020202020204" pitchFamily="34" charset="0"/>
              <a:buChar char="•"/>
            </a:pPr>
            <a:r>
              <a:rPr lang="en-US" sz="1400" dirty="0"/>
              <a:t>Revenue forecasted to grow from </a:t>
            </a:r>
            <a:r>
              <a:rPr lang="en-US" sz="1400" b="1" dirty="0"/>
              <a:t>$4.0M (2027)</a:t>
            </a:r>
            <a:r>
              <a:rPr lang="en-US" sz="1400" dirty="0"/>
              <a:t> to </a:t>
            </a:r>
            <a:r>
              <a:rPr lang="en-US" sz="1400" b="1" dirty="0"/>
              <a:t>$15.37M (2031)</a:t>
            </a:r>
            <a:r>
              <a:rPr lang="en-US" sz="1400" dirty="0"/>
              <a:t>.</a:t>
            </a:r>
          </a:p>
          <a:p>
            <a:pPr>
              <a:buFont typeface="Arial" panose="020B0604020202020204" pitchFamily="34" charset="0"/>
              <a:buChar char="•"/>
            </a:pPr>
            <a:r>
              <a:rPr lang="en-US" sz="1400" dirty="0"/>
              <a:t>Growth strategy is backed by subscription expansion and low churn rate.</a:t>
            </a:r>
          </a:p>
          <a:p>
            <a:pPr>
              <a:buFont typeface="Arial" panose="020B0604020202020204" pitchFamily="34" charset="0"/>
              <a:buChar char="•"/>
            </a:pPr>
            <a:r>
              <a:rPr lang="en-US" sz="1400" dirty="0"/>
              <a:t>Predictive modeling supports consistent upward trend with conservative estimates.</a:t>
            </a:r>
          </a:p>
          <a:p>
            <a:endParaRPr lang="en-CA" sz="1400" dirty="0"/>
          </a:p>
        </p:txBody>
      </p:sp>
      <p:sp>
        <p:nvSpPr>
          <p:cNvPr id="4" name="Slide Number Placeholder 3">
            <a:extLst>
              <a:ext uri="{FF2B5EF4-FFF2-40B4-BE49-F238E27FC236}">
                <a16:creationId xmlns:a16="http://schemas.microsoft.com/office/drawing/2014/main" id="{F20433F9-A455-975E-3593-B3A63BDF4E0F}"/>
              </a:ext>
            </a:extLst>
          </p:cNvPr>
          <p:cNvSpPr>
            <a:spLocks noGrp="1"/>
          </p:cNvSpPr>
          <p:nvPr>
            <p:ph type="sldNum" sz="quarter" idx="4"/>
          </p:nvPr>
        </p:nvSpPr>
        <p:spPr/>
        <p:txBody>
          <a:bodyPr/>
          <a:lstStyle/>
          <a:p>
            <a:fld id="{D57F1E4F-1CFF-5643-939E-02111984F565}" type="slidenum">
              <a:rPr lang="en-US" smtClean="0"/>
              <a:pPr/>
              <a:t>11</a:t>
            </a:fld>
            <a:endParaRPr lang="en-US" dirty="0"/>
          </a:p>
        </p:txBody>
      </p:sp>
      <p:pic>
        <p:nvPicPr>
          <p:cNvPr id="6" name="Picture 5">
            <a:extLst>
              <a:ext uri="{FF2B5EF4-FFF2-40B4-BE49-F238E27FC236}">
                <a16:creationId xmlns:a16="http://schemas.microsoft.com/office/drawing/2014/main" id="{2128DC6F-3C6B-2442-D926-528381F39A07}"/>
              </a:ext>
            </a:extLst>
          </p:cNvPr>
          <p:cNvPicPr>
            <a:picLocks noChangeAspect="1"/>
          </p:cNvPicPr>
          <p:nvPr/>
        </p:nvPicPr>
        <p:blipFill>
          <a:blip r:embed="rId2"/>
          <a:stretch>
            <a:fillRect/>
          </a:stretch>
        </p:blipFill>
        <p:spPr>
          <a:xfrm>
            <a:off x="6701919" y="1717040"/>
            <a:ext cx="5136137" cy="3057120"/>
          </a:xfrm>
          <a:prstGeom prst="rect">
            <a:avLst/>
          </a:prstGeom>
        </p:spPr>
      </p:pic>
    </p:spTree>
    <p:extLst>
      <p:ext uri="{BB962C8B-B14F-4D97-AF65-F5344CB8AC3E}">
        <p14:creationId xmlns:p14="http://schemas.microsoft.com/office/powerpoint/2010/main" val="3834775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9EAB-7E8A-F540-30D5-503FAB083B3D}"/>
              </a:ext>
            </a:extLst>
          </p:cNvPr>
          <p:cNvSpPr>
            <a:spLocks noGrp="1"/>
          </p:cNvSpPr>
          <p:nvPr>
            <p:ph type="title"/>
          </p:nvPr>
        </p:nvSpPr>
        <p:spPr>
          <a:xfrm>
            <a:off x="671255" y="854528"/>
            <a:ext cx="8574345" cy="1106352"/>
          </a:xfrm>
        </p:spPr>
        <p:txBody>
          <a:bodyPr/>
          <a:lstStyle/>
          <a:p>
            <a:r>
              <a:rPr lang="en-CA" dirty="0"/>
              <a:t>Dashbord-02</a:t>
            </a:r>
          </a:p>
        </p:txBody>
      </p:sp>
      <p:pic>
        <p:nvPicPr>
          <p:cNvPr id="6" name="Content Placeholder 5">
            <a:extLst>
              <a:ext uri="{FF2B5EF4-FFF2-40B4-BE49-F238E27FC236}">
                <a16:creationId xmlns:a16="http://schemas.microsoft.com/office/drawing/2014/main" id="{BDB5C06B-D2F9-4581-B7C2-D58D8EB43F7F}"/>
              </a:ext>
            </a:extLst>
          </p:cNvPr>
          <p:cNvPicPr>
            <a:picLocks noGrp="1" noChangeAspect="1"/>
          </p:cNvPicPr>
          <p:nvPr>
            <p:ph sz="quarter" idx="10"/>
          </p:nvPr>
        </p:nvPicPr>
        <p:blipFill>
          <a:blip r:embed="rId2"/>
          <a:stretch>
            <a:fillRect/>
          </a:stretch>
        </p:blipFill>
        <p:spPr>
          <a:xfrm>
            <a:off x="1539211" y="2448561"/>
            <a:ext cx="9137983" cy="4010978"/>
          </a:xfrm>
        </p:spPr>
      </p:pic>
      <p:sp>
        <p:nvSpPr>
          <p:cNvPr id="4" name="Slide Number Placeholder 3">
            <a:extLst>
              <a:ext uri="{FF2B5EF4-FFF2-40B4-BE49-F238E27FC236}">
                <a16:creationId xmlns:a16="http://schemas.microsoft.com/office/drawing/2014/main" id="{864AF67A-2BD4-6E85-630A-422EC04B0AFF}"/>
              </a:ext>
            </a:extLst>
          </p:cNvPr>
          <p:cNvSpPr>
            <a:spLocks noGrp="1"/>
          </p:cNvSpPr>
          <p:nvPr>
            <p:ph type="sldNum" sz="quarter" idx="4"/>
          </p:nvPr>
        </p:nvSpPr>
        <p:spPr/>
        <p:txBody>
          <a:bodyPr/>
          <a:lstStyle/>
          <a:p>
            <a:fld id="{D57F1E4F-1CFF-5643-939E-02111984F565}" type="slidenum">
              <a:rPr lang="en-US" smtClean="0"/>
              <a:pPr/>
              <a:t>12</a:t>
            </a:fld>
            <a:endParaRPr lang="en-US" dirty="0"/>
          </a:p>
        </p:txBody>
      </p:sp>
    </p:spTree>
    <p:extLst>
      <p:ext uri="{BB962C8B-B14F-4D97-AF65-F5344CB8AC3E}">
        <p14:creationId xmlns:p14="http://schemas.microsoft.com/office/powerpoint/2010/main" val="40599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C0C6-4880-B6A1-B0B0-71A82278A02D}"/>
              </a:ext>
            </a:extLst>
          </p:cNvPr>
          <p:cNvSpPr>
            <a:spLocks noGrp="1"/>
          </p:cNvSpPr>
          <p:nvPr>
            <p:ph type="title"/>
          </p:nvPr>
        </p:nvSpPr>
        <p:spPr>
          <a:xfrm>
            <a:off x="671255" y="854528"/>
            <a:ext cx="5617785" cy="527232"/>
          </a:xfrm>
        </p:spPr>
        <p:txBody>
          <a:bodyPr/>
          <a:lstStyle/>
          <a:p>
            <a:r>
              <a:rPr lang="en-CA" dirty="0"/>
              <a:t>Dashboard-02</a:t>
            </a:r>
          </a:p>
        </p:txBody>
      </p:sp>
      <p:sp>
        <p:nvSpPr>
          <p:cNvPr id="3" name="Content Placeholder 2">
            <a:extLst>
              <a:ext uri="{FF2B5EF4-FFF2-40B4-BE49-F238E27FC236}">
                <a16:creationId xmlns:a16="http://schemas.microsoft.com/office/drawing/2014/main" id="{769E2F6B-E27B-78E6-AA47-59186AC97EF4}"/>
              </a:ext>
            </a:extLst>
          </p:cNvPr>
          <p:cNvSpPr>
            <a:spLocks noGrp="1"/>
          </p:cNvSpPr>
          <p:nvPr>
            <p:ph sz="quarter" idx="10"/>
          </p:nvPr>
        </p:nvSpPr>
        <p:spPr>
          <a:xfrm>
            <a:off x="671254" y="1381760"/>
            <a:ext cx="8279706" cy="5059679"/>
          </a:xfrm>
        </p:spPr>
        <p:txBody>
          <a:bodyPr/>
          <a:lstStyle/>
          <a:p>
            <a:pPr>
              <a:buNone/>
            </a:pPr>
            <a:r>
              <a:rPr lang="en-US" sz="1600" dirty="0"/>
              <a:t>In 2019, Canada’s long-term care homes were supported by </a:t>
            </a:r>
            <a:r>
              <a:rPr lang="en-US" sz="1600" b="1" dirty="0"/>
              <a:t>506,000 total staff</a:t>
            </a:r>
            <a:r>
              <a:rPr lang="en-US" sz="1600" dirty="0"/>
              <a:t>, including a diverse mix of care roles:</a:t>
            </a:r>
          </a:p>
          <a:p>
            <a:pPr>
              <a:buFont typeface="Arial" panose="020B0604020202020204" pitchFamily="34" charset="0"/>
              <a:buChar char="•"/>
            </a:pPr>
            <a:r>
              <a:rPr lang="en-US" sz="1600" b="1" dirty="0"/>
              <a:t>Direct care employees</a:t>
            </a:r>
            <a:r>
              <a:rPr lang="en-US" sz="1600" dirty="0"/>
              <a:t> and </a:t>
            </a:r>
            <a:r>
              <a:rPr lang="en-US" sz="1600" b="1" dirty="0"/>
              <a:t>support staff</a:t>
            </a:r>
            <a:r>
              <a:rPr lang="en-US" sz="1600" dirty="0"/>
              <a:t> make up the majority of the workforce.</a:t>
            </a:r>
          </a:p>
          <a:p>
            <a:pPr>
              <a:buFont typeface="Arial" panose="020B0604020202020204" pitchFamily="34" charset="0"/>
              <a:buChar char="•"/>
            </a:pPr>
            <a:r>
              <a:rPr lang="en-US" sz="1600" dirty="0"/>
              <a:t>The </a:t>
            </a:r>
            <a:r>
              <a:rPr lang="en-US" sz="1600" b="1" dirty="0"/>
              <a:t>nurse-to-physician ratio</a:t>
            </a:r>
            <a:r>
              <a:rPr lang="en-US" sz="1600" dirty="0"/>
              <a:t> stands at </a:t>
            </a:r>
            <a:r>
              <a:rPr lang="en-US" sz="1600" b="1" dirty="0"/>
              <a:t>19.29</a:t>
            </a:r>
            <a:r>
              <a:rPr lang="en-US" sz="1600" dirty="0"/>
              <a:t>, indicating a strong reliance on nursing professionals for day-to-day operations.</a:t>
            </a:r>
          </a:p>
          <a:p>
            <a:pPr>
              <a:buNone/>
            </a:pPr>
            <a:r>
              <a:rPr lang="en-US" sz="1600" b="1" dirty="0"/>
              <a:t>Employment Status Breakdown:</a:t>
            </a:r>
            <a:endParaRPr lang="en-US" sz="1600" dirty="0"/>
          </a:p>
          <a:p>
            <a:pPr>
              <a:buFont typeface="Arial" panose="020B0604020202020204" pitchFamily="34" charset="0"/>
              <a:buChar char="•"/>
            </a:pPr>
            <a:r>
              <a:rPr lang="en-US" sz="1600" dirty="0"/>
              <a:t>Most staff are </a:t>
            </a:r>
            <a:r>
              <a:rPr lang="en-US" sz="1600" b="1" dirty="0"/>
              <a:t>full-time</a:t>
            </a:r>
            <a:r>
              <a:rPr lang="en-US" sz="1600" dirty="0"/>
              <a:t>, while a significant number are </a:t>
            </a:r>
            <a:r>
              <a:rPr lang="en-US" sz="1600" b="1" dirty="0"/>
              <a:t>part-time</a:t>
            </a:r>
            <a:r>
              <a:rPr lang="en-US" sz="1600" dirty="0"/>
              <a:t> or </a:t>
            </a:r>
            <a:r>
              <a:rPr lang="en-US" sz="1600" b="1" dirty="0"/>
              <a:t>casual</a:t>
            </a:r>
            <a:r>
              <a:rPr lang="en-US" sz="1600" dirty="0"/>
              <a:t>, highlighting flexibility but also potential gaps in continuity of care.</a:t>
            </a:r>
          </a:p>
          <a:p>
            <a:pPr>
              <a:buNone/>
            </a:pPr>
            <a:r>
              <a:rPr lang="en-US" sz="1600" b="1" dirty="0"/>
              <a:t>Geographic Insights:</a:t>
            </a:r>
            <a:endParaRPr lang="en-US" sz="1600" dirty="0"/>
          </a:p>
          <a:p>
            <a:pPr>
              <a:buFont typeface="Arial" panose="020B0604020202020204" pitchFamily="34" charset="0"/>
              <a:buChar char="•"/>
            </a:pPr>
            <a:r>
              <a:rPr lang="en-US" sz="1600" b="1" dirty="0"/>
              <a:t>Ontario and Quebec</a:t>
            </a:r>
            <a:r>
              <a:rPr lang="en-US" sz="1600" dirty="0"/>
              <a:t> lead in the number of care homes.</a:t>
            </a:r>
          </a:p>
          <a:p>
            <a:pPr>
              <a:buFont typeface="Arial" panose="020B0604020202020204" pitchFamily="34" charset="0"/>
              <a:buChar char="•"/>
            </a:pPr>
            <a:r>
              <a:rPr lang="en-US" sz="1600" dirty="0"/>
              <a:t>Provinces like </a:t>
            </a:r>
            <a:r>
              <a:rPr lang="en-US" sz="1600" b="1" dirty="0"/>
              <a:t>New Brunswick</a:t>
            </a:r>
            <a:r>
              <a:rPr lang="en-US" sz="1600" dirty="0"/>
              <a:t> and </a:t>
            </a:r>
            <a:r>
              <a:rPr lang="en-US" sz="1600" b="1" dirty="0"/>
              <a:t>Manitoba </a:t>
            </a:r>
            <a:r>
              <a:rPr lang="en-US" sz="1600" dirty="0"/>
              <a:t>show fewer facilities, signaling regional staffing based on the population.</a:t>
            </a:r>
          </a:p>
        </p:txBody>
      </p:sp>
      <p:sp>
        <p:nvSpPr>
          <p:cNvPr id="4" name="Slide Number Placeholder 3">
            <a:extLst>
              <a:ext uri="{FF2B5EF4-FFF2-40B4-BE49-F238E27FC236}">
                <a16:creationId xmlns:a16="http://schemas.microsoft.com/office/drawing/2014/main" id="{90855011-8462-D7BB-BD68-B497697DB7FB}"/>
              </a:ext>
            </a:extLst>
          </p:cNvPr>
          <p:cNvSpPr>
            <a:spLocks noGrp="1"/>
          </p:cNvSpPr>
          <p:nvPr>
            <p:ph type="sldNum" sz="quarter" idx="4"/>
          </p:nvPr>
        </p:nvSpPr>
        <p:spPr/>
        <p:txBody>
          <a:bodyPr/>
          <a:lstStyle/>
          <a:p>
            <a:fld id="{D57F1E4F-1CFF-5643-939E-02111984F565}" type="slidenum">
              <a:rPr lang="en-US" smtClean="0"/>
              <a:pPr/>
              <a:t>13</a:t>
            </a:fld>
            <a:endParaRPr lang="en-US" dirty="0"/>
          </a:p>
        </p:txBody>
      </p:sp>
    </p:spTree>
    <p:extLst>
      <p:ext uri="{BB962C8B-B14F-4D97-AF65-F5344CB8AC3E}">
        <p14:creationId xmlns:p14="http://schemas.microsoft.com/office/powerpoint/2010/main" val="2640554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392-0AC5-C59D-169A-FCCB5048F6DD}"/>
              </a:ext>
            </a:extLst>
          </p:cNvPr>
          <p:cNvSpPr>
            <a:spLocks noGrp="1"/>
          </p:cNvSpPr>
          <p:nvPr>
            <p:ph type="title"/>
          </p:nvPr>
        </p:nvSpPr>
        <p:spPr>
          <a:xfrm>
            <a:off x="671255" y="854528"/>
            <a:ext cx="7649785" cy="767687"/>
          </a:xfrm>
        </p:spPr>
        <p:txBody>
          <a:bodyPr/>
          <a:lstStyle/>
          <a:p>
            <a:r>
              <a:rPr lang="en-CA" dirty="0"/>
              <a:t>Dax measurements</a:t>
            </a:r>
          </a:p>
        </p:txBody>
      </p:sp>
      <p:pic>
        <p:nvPicPr>
          <p:cNvPr id="6" name="Content Placeholder 5">
            <a:extLst>
              <a:ext uri="{FF2B5EF4-FFF2-40B4-BE49-F238E27FC236}">
                <a16:creationId xmlns:a16="http://schemas.microsoft.com/office/drawing/2014/main" id="{B0AFDA47-8D92-6B22-7DC1-8631812A80AE}"/>
              </a:ext>
            </a:extLst>
          </p:cNvPr>
          <p:cNvPicPr>
            <a:picLocks noGrp="1" noChangeAspect="1"/>
          </p:cNvPicPr>
          <p:nvPr>
            <p:ph sz="quarter" idx="10"/>
          </p:nvPr>
        </p:nvPicPr>
        <p:blipFill>
          <a:blip r:embed="rId2"/>
          <a:stretch>
            <a:fillRect/>
          </a:stretch>
        </p:blipFill>
        <p:spPr>
          <a:xfrm>
            <a:off x="557912" y="2124324"/>
            <a:ext cx="7876469" cy="767687"/>
          </a:xfrm>
        </p:spPr>
      </p:pic>
      <p:sp>
        <p:nvSpPr>
          <p:cNvPr id="4" name="Slide Number Placeholder 3">
            <a:extLst>
              <a:ext uri="{FF2B5EF4-FFF2-40B4-BE49-F238E27FC236}">
                <a16:creationId xmlns:a16="http://schemas.microsoft.com/office/drawing/2014/main" id="{F502756C-CABC-5C24-B365-82E7D1826B5A}"/>
              </a:ext>
            </a:extLst>
          </p:cNvPr>
          <p:cNvSpPr>
            <a:spLocks noGrp="1"/>
          </p:cNvSpPr>
          <p:nvPr>
            <p:ph type="sldNum" sz="quarter" idx="4"/>
          </p:nvPr>
        </p:nvSpPr>
        <p:spPr/>
        <p:txBody>
          <a:bodyPr/>
          <a:lstStyle/>
          <a:p>
            <a:fld id="{D57F1E4F-1CFF-5643-939E-02111984F565}" type="slidenum">
              <a:rPr lang="en-US" smtClean="0"/>
              <a:pPr/>
              <a:t>14</a:t>
            </a:fld>
            <a:endParaRPr lang="en-US" dirty="0"/>
          </a:p>
        </p:txBody>
      </p:sp>
      <p:pic>
        <p:nvPicPr>
          <p:cNvPr id="8" name="Picture 7">
            <a:extLst>
              <a:ext uri="{FF2B5EF4-FFF2-40B4-BE49-F238E27FC236}">
                <a16:creationId xmlns:a16="http://schemas.microsoft.com/office/drawing/2014/main" id="{A136FC4C-8F71-F7AF-3D99-892F08CD5DFD}"/>
              </a:ext>
            </a:extLst>
          </p:cNvPr>
          <p:cNvPicPr>
            <a:picLocks noChangeAspect="1"/>
          </p:cNvPicPr>
          <p:nvPr/>
        </p:nvPicPr>
        <p:blipFill>
          <a:blip r:embed="rId3"/>
          <a:stretch>
            <a:fillRect/>
          </a:stretch>
        </p:blipFill>
        <p:spPr>
          <a:xfrm>
            <a:off x="540657" y="3478514"/>
            <a:ext cx="11110685" cy="1463039"/>
          </a:xfrm>
          <a:prstGeom prst="rect">
            <a:avLst/>
          </a:prstGeom>
        </p:spPr>
      </p:pic>
    </p:spTree>
    <p:extLst>
      <p:ext uri="{BB962C8B-B14F-4D97-AF65-F5344CB8AC3E}">
        <p14:creationId xmlns:p14="http://schemas.microsoft.com/office/powerpoint/2010/main" val="235294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8A37-9E9C-AF42-5832-D7C4FD5288BE}"/>
              </a:ext>
            </a:extLst>
          </p:cNvPr>
          <p:cNvSpPr>
            <a:spLocks noGrp="1"/>
          </p:cNvSpPr>
          <p:nvPr>
            <p:ph type="title"/>
          </p:nvPr>
        </p:nvSpPr>
        <p:spPr>
          <a:xfrm>
            <a:off x="671255" y="854528"/>
            <a:ext cx="8513385" cy="1197792"/>
          </a:xfrm>
        </p:spPr>
        <p:txBody>
          <a:bodyPr/>
          <a:lstStyle/>
          <a:p>
            <a:r>
              <a:rPr lang="en-CA" dirty="0"/>
              <a:t>Dashboard -03</a:t>
            </a:r>
          </a:p>
        </p:txBody>
      </p:sp>
      <p:sp>
        <p:nvSpPr>
          <p:cNvPr id="4" name="Slide Number Placeholder 3">
            <a:extLst>
              <a:ext uri="{FF2B5EF4-FFF2-40B4-BE49-F238E27FC236}">
                <a16:creationId xmlns:a16="http://schemas.microsoft.com/office/drawing/2014/main" id="{B1FB9886-38A9-1AEC-4010-AD619D6F8C85}"/>
              </a:ext>
            </a:extLst>
          </p:cNvPr>
          <p:cNvSpPr>
            <a:spLocks noGrp="1"/>
          </p:cNvSpPr>
          <p:nvPr>
            <p:ph type="sldNum" sz="quarter" idx="4"/>
          </p:nvPr>
        </p:nvSpPr>
        <p:spPr/>
        <p:txBody>
          <a:bodyPr/>
          <a:lstStyle/>
          <a:p>
            <a:fld id="{D57F1E4F-1CFF-5643-939E-02111984F565}" type="slidenum">
              <a:rPr lang="en-US" smtClean="0"/>
              <a:pPr/>
              <a:t>15</a:t>
            </a:fld>
            <a:endParaRPr lang="en-US" dirty="0"/>
          </a:p>
        </p:txBody>
      </p:sp>
      <p:pic>
        <p:nvPicPr>
          <p:cNvPr id="6" name="Content Placeholder 5">
            <a:extLst>
              <a:ext uri="{FF2B5EF4-FFF2-40B4-BE49-F238E27FC236}">
                <a16:creationId xmlns:a16="http://schemas.microsoft.com/office/drawing/2014/main" id="{67E4043A-0AA4-9EF8-88DE-02FB14A0C9D2}"/>
              </a:ext>
            </a:extLst>
          </p:cNvPr>
          <p:cNvPicPr>
            <a:picLocks noGrp="1" noChangeAspect="1"/>
          </p:cNvPicPr>
          <p:nvPr>
            <p:ph sz="quarter" idx="10"/>
          </p:nvPr>
        </p:nvPicPr>
        <p:blipFill>
          <a:blip r:embed="rId2"/>
          <a:stretch>
            <a:fillRect/>
          </a:stretch>
        </p:blipFill>
        <p:spPr>
          <a:xfrm>
            <a:off x="1580558" y="2217215"/>
            <a:ext cx="7400882" cy="4242323"/>
          </a:xfrm>
        </p:spPr>
      </p:pic>
    </p:spTree>
    <p:extLst>
      <p:ext uri="{BB962C8B-B14F-4D97-AF65-F5344CB8AC3E}">
        <p14:creationId xmlns:p14="http://schemas.microsoft.com/office/powerpoint/2010/main" val="170775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3123-F37F-9739-89BB-5E8D2F9AE628}"/>
              </a:ext>
            </a:extLst>
          </p:cNvPr>
          <p:cNvSpPr>
            <a:spLocks noGrp="1"/>
          </p:cNvSpPr>
          <p:nvPr>
            <p:ph type="title"/>
          </p:nvPr>
        </p:nvSpPr>
        <p:spPr>
          <a:xfrm>
            <a:off x="671513" y="679572"/>
            <a:ext cx="7039927" cy="580268"/>
          </a:xfrm>
        </p:spPr>
        <p:txBody>
          <a:bodyPr/>
          <a:lstStyle/>
          <a:p>
            <a:r>
              <a:rPr lang="en-CA" dirty="0"/>
              <a:t>Dashboard -03</a:t>
            </a:r>
          </a:p>
        </p:txBody>
      </p:sp>
      <p:sp>
        <p:nvSpPr>
          <p:cNvPr id="4" name="Slide Number Placeholder 3">
            <a:extLst>
              <a:ext uri="{FF2B5EF4-FFF2-40B4-BE49-F238E27FC236}">
                <a16:creationId xmlns:a16="http://schemas.microsoft.com/office/drawing/2014/main" id="{C5BECACA-0379-F554-8600-2EBD50EC4BBE}"/>
              </a:ext>
            </a:extLst>
          </p:cNvPr>
          <p:cNvSpPr>
            <a:spLocks noGrp="1"/>
          </p:cNvSpPr>
          <p:nvPr>
            <p:ph type="sldNum" sz="quarter" idx="4"/>
          </p:nvPr>
        </p:nvSpPr>
        <p:spPr/>
        <p:txBody>
          <a:bodyPr/>
          <a:lstStyle/>
          <a:p>
            <a:fld id="{D57F1E4F-1CFF-5643-939E-02111984F565}" type="slidenum">
              <a:rPr lang="en-US" smtClean="0"/>
              <a:pPr/>
              <a:t>16</a:t>
            </a:fld>
            <a:endParaRPr lang="en-US" dirty="0"/>
          </a:p>
        </p:txBody>
      </p:sp>
      <p:sp>
        <p:nvSpPr>
          <p:cNvPr id="11" name="TextBox 10">
            <a:extLst>
              <a:ext uri="{FF2B5EF4-FFF2-40B4-BE49-F238E27FC236}">
                <a16:creationId xmlns:a16="http://schemas.microsoft.com/office/drawing/2014/main" id="{F24D9FA5-F6D7-8DE2-DE2A-A05449E4A9D4}"/>
              </a:ext>
            </a:extLst>
          </p:cNvPr>
          <p:cNvSpPr txBox="1"/>
          <p:nvPr/>
        </p:nvSpPr>
        <p:spPr>
          <a:xfrm>
            <a:off x="813752" y="1991360"/>
            <a:ext cx="9793287"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From 1985 to 2010, the number of residential care facilities in Canada increased from approximately </a:t>
            </a:r>
            <a:r>
              <a:rPr kumimoji="0" lang="en-US" altLang="en-US" sz="1800" b="1" i="0" u="none" strike="noStrike" cap="none" normalizeH="0" baseline="0" dirty="0">
                <a:ln>
                  <a:noFill/>
                </a:ln>
                <a:solidFill>
                  <a:schemeClr val="bg1"/>
                </a:solidFill>
                <a:effectLst/>
                <a:latin typeface="Arial" panose="020B0604020202020204" pitchFamily="34" charset="0"/>
              </a:rPr>
              <a:t>25k</a:t>
            </a:r>
            <a:r>
              <a:rPr kumimoji="0" lang="en-US" altLang="en-US" sz="1800" b="0" i="0" u="none" strike="noStrike" cap="none" normalizeH="0" baseline="0" dirty="0">
                <a:ln>
                  <a:noFill/>
                </a:ln>
                <a:solidFill>
                  <a:schemeClr val="bg1"/>
                </a:solidFill>
                <a:effectLst/>
                <a:latin typeface="Arial" panose="020B0604020202020204" pitchFamily="34" charset="0"/>
              </a:rPr>
              <a:t>, reflecting growing demand driven by an aging population. The line chart shows steady growth through the 2000s, followed by projections extending to 2020 that highlight potential plateauing or need for policy intervention.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Most facilities are concentrated in </a:t>
            </a:r>
            <a:r>
              <a:rPr kumimoji="0" lang="en-US" altLang="en-US" sz="1800" b="1" i="0" u="none" strike="noStrike" cap="none" normalizeH="0" baseline="0" dirty="0">
                <a:ln>
                  <a:noFill/>
                </a:ln>
                <a:solidFill>
                  <a:schemeClr val="bg1"/>
                </a:solidFill>
                <a:effectLst/>
                <a:latin typeface="Arial" panose="020B0604020202020204" pitchFamily="34" charset="0"/>
              </a:rPr>
              <a:t>Ontario, Quebec</a:t>
            </a:r>
            <a:r>
              <a:rPr kumimoji="0" lang="en-US" altLang="en-US" sz="1800" b="0" i="0" u="none" strike="noStrike" cap="none" normalizeH="0" baseline="0" dirty="0">
                <a:ln>
                  <a:noFill/>
                </a:ln>
                <a:solidFill>
                  <a:schemeClr val="bg1"/>
                </a:solidFill>
                <a:effectLst/>
                <a:latin typeface="Arial" panose="020B0604020202020204" pitchFamily="34" charset="0"/>
              </a:rPr>
              <a:t>, and larger provinces, while smaller regions show lower capacity.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The dashboard includes detailed occupancy characteristics like </a:t>
            </a:r>
            <a:r>
              <a:rPr kumimoji="0" lang="en-US" altLang="en-US" sz="1800" b="1" i="0" u="none" strike="noStrike" cap="none" normalizeH="0" baseline="0" dirty="0">
                <a:ln>
                  <a:noFill/>
                </a:ln>
                <a:solidFill>
                  <a:schemeClr val="bg1"/>
                </a:solidFill>
                <a:effectLst/>
                <a:latin typeface="Arial" panose="020B0604020202020204" pitchFamily="34" charset="0"/>
              </a:rPr>
              <a:t>staffed beds</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operating status</a:t>
            </a:r>
            <a:r>
              <a:rPr kumimoji="0" lang="en-US" altLang="en-US" sz="1800" b="0" i="0" u="none" strike="noStrike" cap="none" normalizeH="0" baseline="0" dirty="0">
                <a:ln>
                  <a:noFill/>
                </a:ln>
                <a:solidFill>
                  <a:schemeClr val="bg1"/>
                </a:solidFill>
                <a:effectLst/>
                <a:latin typeface="Arial" panose="020B0604020202020204" pitchFamily="34" charset="0"/>
              </a:rPr>
              <a:t>, and </a:t>
            </a:r>
            <a:r>
              <a:rPr kumimoji="0" lang="en-US" altLang="en-US" sz="1800" b="1" i="0" u="none" strike="noStrike" cap="none" normalizeH="0" baseline="0" dirty="0">
                <a:ln>
                  <a:noFill/>
                </a:ln>
                <a:solidFill>
                  <a:schemeClr val="bg1"/>
                </a:solidFill>
                <a:effectLst/>
                <a:latin typeface="Arial" panose="020B0604020202020204" pitchFamily="34" charset="0"/>
              </a:rPr>
              <a:t>approved capacity</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bg1"/>
                </a:solidFill>
                <a:effectLst/>
                <a:latin typeface="Arial" panose="020B0604020202020204" pitchFamily="34" charset="0"/>
              </a:rPr>
              <a:t>This historical trend provides a foundation for forecasting future facility needs and planning for equitable care distribution across provinces.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59880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2941-F71E-94FD-91C0-04594640ECC7}"/>
              </a:ext>
            </a:extLst>
          </p:cNvPr>
          <p:cNvSpPr>
            <a:spLocks noGrp="1"/>
          </p:cNvSpPr>
          <p:nvPr>
            <p:ph type="title"/>
          </p:nvPr>
        </p:nvSpPr>
        <p:spPr>
          <a:xfrm>
            <a:off x="671255" y="398833"/>
            <a:ext cx="10439430" cy="1450287"/>
          </a:xfrm>
        </p:spPr>
        <p:txBody>
          <a:bodyPr/>
          <a:lstStyle/>
          <a:p>
            <a:r>
              <a:rPr lang="en-US" dirty="0"/>
              <a:t>How </a:t>
            </a:r>
            <a:r>
              <a:rPr lang="en-US" dirty="0" err="1"/>
              <a:t>SafeHaven</a:t>
            </a:r>
            <a:r>
              <a:rPr lang="en-US" dirty="0"/>
              <a:t> AI Will Implement the Solution?</a:t>
            </a:r>
            <a:endParaRPr lang="en-CA" dirty="0"/>
          </a:p>
        </p:txBody>
      </p:sp>
      <p:sp>
        <p:nvSpPr>
          <p:cNvPr id="4" name="Slide Number Placeholder 3">
            <a:extLst>
              <a:ext uri="{FF2B5EF4-FFF2-40B4-BE49-F238E27FC236}">
                <a16:creationId xmlns:a16="http://schemas.microsoft.com/office/drawing/2014/main" id="{083F413E-C2DB-C3DD-1CE4-53C859088175}"/>
              </a:ext>
            </a:extLst>
          </p:cNvPr>
          <p:cNvSpPr>
            <a:spLocks noGrp="1"/>
          </p:cNvSpPr>
          <p:nvPr>
            <p:ph type="sldNum" sz="quarter" idx="4"/>
          </p:nvPr>
        </p:nvSpPr>
        <p:spPr/>
        <p:txBody>
          <a:bodyPr/>
          <a:lstStyle/>
          <a:p>
            <a:fld id="{D57F1E4F-1CFF-5643-939E-02111984F565}" type="slidenum">
              <a:rPr lang="en-US" smtClean="0"/>
              <a:pPr/>
              <a:t>17</a:t>
            </a:fld>
            <a:endParaRPr lang="en-US" dirty="0"/>
          </a:p>
        </p:txBody>
      </p:sp>
      <p:sp>
        <p:nvSpPr>
          <p:cNvPr id="5" name="Rectangle 1">
            <a:extLst>
              <a:ext uri="{FF2B5EF4-FFF2-40B4-BE49-F238E27FC236}">
                <a16:creationId xmlns:a16="http://schemas.microsoft.com/office/drawing/2014/main" id="{4745A9C0-A936-663B-ECC7-6A2A4A1688B6}"/>
              </a:ext>
            </a:extLst>
          </p:cNvPr>
          <p:cNvSpPr>
            <a:spLocks noGrp="1" noChangeArrowheads="1"/>
          </p:cNvSpPr>
          <p:nvPr>
            <p:ph sz="quarter" idx="10"/>
          </p:nvPr>
        </p:nvSpPr>
        <p:spPr bwMode="auto">
          <a:xfrm>
            <a:off x="671513" y="2269644"/>
            <a:ext cx="960024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Phase 1: Pilot Program (2025)</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Partner with 5 long-term care homes in Ontario and British Columbia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Deploy fall detection sensors and train staff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Collect usage feedback and optimize the dashboard interface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Phase 2: National Expansion (2026–2027)</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Expand to 50+ homes across provinces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Launch caregiver mobile app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Introduce bilingual support and in-home installation service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Phase 3: AI Chatbot &amp; Predictive Features (2028 onward)</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Integrate symptom monitoring and caregiver assistant chatbot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Use predictive analytics to prevent emergency incidents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204852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968C-A6A1-B362-90F3-455E4D7098A1}"/>
              </a:ext>
            </a:extLst>
          </p:cNvPr>
          <p:cNvSpPr>
            <a:spLocks noGrp="1"/>
          </p:cNvSpPr>
          <p:nvPr>
            <p:ph type="title"/>
          </p:nvPr>
        </p:nvSpPr>
        <p:spPr>
          <a:xfrm>
            <a:off x="671255" y="457200"/>
            <a:ext cx="10332025" cy="1165015"/>
          </a:xfrm>
        </p:spPr>
        <p:txBody>
          <a:bodyPr/>
          <a:lstStyle/>
          <a:p>
            <a:r>
              <a:rPr lang="en-US" dirty="0"/>
              <a:t>Total Funding Requested: $</a:t>
            </a:r>
            <a:r>
              <a:rPr lang="en-CA" dirty="0"/>
              <a:t>90,000 </a:t>
            </a:r>
            <a:r>
              <a:rPr lang="en-US" dirty="0"/>
              <a:t> CAD for phase 01</a:t>
            </a:r>
            <a:endParaRPr lang="en-CA" dirty="0"/>
          </a:p>
        </p:txBody>
      </p:sp>
      <p:graphicFrame>
        <p:nvGraphicFramePr>
          <p:cNvPr id="5" name="Content Placeholder 4">
            <a:extLst>
              <a:ext uri="{FF2B5EF4-FFF2-40B4-BE49-F238E27FC236}">
                <a16:creationId xmlns:a16="http://schemas.microsoft.com/office/drawing/2014/main" id="{0283A581-1EA1-57C0-8EDA-1A2210C44DDE}"/>
              </a:ext>
            </a:extLst>
          </p:cNvPr>
          <p:cNvGraphicFramePr>
            <a:graphicFrameLocks noGrp="1"/>
          </p:cNvGraphicFramePr>
          <p:nvPr>
            <p:ph sz="quarter" idx="10"/>
            <p:extLst>
              <p:ext uri="{D42A27DB-BD31-4B8C-83A1-F6EECF244321}">
                <p14:modId xmlns:p14="http://schemas.microsoft.com/office/powerpoint/2010/main" val="600363293"/>
              </p:ext>
            </p:extLst>
          </p:nvPr>
        </p:nvGraphicFramePr>
        <p:xfrm>
          <a:off x="1326488" y="2019544"/>
          <a:ext cx="9046872" cy="4437784"/>
        </p:xfrm>
        <a:graphic>
          <a:graphicData uri="http://schemas.openxmlformats.org/drawingml/2006/table">
            <a:tbl>
              <a:tblPr/>
              <a:tblGrid>
                <a:gridCol w="3015624">
                  <a:extLst>
                    <a:ext uri="{9D8B030D-6E8A-4147-A177-3AD203B41FA5}">
                      <a16:colId xmlns:a16="http://schemas.microsoft.com/office/drawing/2014/main" val="3229872645"/>
                    </a:ext>
                  </a:extLst>
                </a:gridCol>
                <a:gridCol w="3015624">
                  <a:extLst>
                    <a:ext uri="{9D8B030D-6E8A-4147-A177-3AD203B41FA5}">
                      <a16:colId xmlns:a16="http://schemas.microsoft.com/office/drawing/2014/main" val="4001391689"/>
                    </a:ext>
                  </a:extLst>
                </a:gridCol>
                <a:gridCol w="3015624">
                  <a:extLst>
                    <a:ext uri="{9D8B030D-6E8A-4147-A177-3AD203B41FA5}">
                      <a16:colId xmlns:a16="http://schemas.microsoft.com/office/drawing/2014/main" val="1357585053"/>
                    </a:ext>
                  </a:extLst>
                </a:gridCol>
              </a:tblGrid>
              <a:tr h="341538">
                <a:tc>
                  <a:txBody>
                    <a:bodyPr/>
                    <a:lstStyle/>
                    <a:p>
                      <a:r>
                        <a:rPr lang="en-CA" sz="1400">
                          <a:solidFill>
                            <a:schemeClr val="bg1"/>
                          </a:solidFill>
                        </a:rPr>
                        <a:t>Item</a:t>
                      </a:r>
                    </a:p>
                  </a:txBody>
                  <a:tcPr marL="71254" marR="71254" marT="35627" marB="35627" anchor="ctr">
                    <a:lnL>
                      <a:noFill/>
                    </a:lnL>
                    <a:lnR>
                      <a:noFill/>
                    </a:lnR>
                    <a:lnT>
                      <a:noFill/>
                    </a:lnT>
                    <a:lnB>
                      <a:noFill/>
                    </a:lnB>
                    <a:noFill/>
                  </a:tcPr>
                </a:tc>
                <a:tc>
                  <a:txBody>
                    <a:bodyPr/>
                    <a:lstStyle/>
                    <a:p>
                      <a:r>
                        <a:rPr lang="en-CA" sz="1400" dirty="0">
                          <a:solidFill>
                            <a:schemeClr val="bg1"/>
                          </a:solidFill>
                        </a:rPr>
                        <a:t>Description</a:t>
                      </a:r>
                    </a:p>
                  </a:txBody>
                  <a:tcPr marL="71254" marR="71254" marT="35627" marB="35627" anchor="ctr">
                    <a:lnL>
                      <a:noFill/>
                    </a:lnL>
                    <a:lnR>
                      <a:noFill/>
                    </a:lnR>
                    <a:lnT>
                      <a:noFill/>
                    </a:lnT>
                    <a:lnB>
                      <a:noFill/>
                    </a:lnB>
                    <a:noFill/>
                  </a:tcPr>
                </a:tc>
                <a:tc>
                  <a:txBody>
                    <a:bodyPr/>
                    <a:lstStyle/>
                    <a:p>
                      <a:r>
                        <a:rPr lang="en-CA" sz="1400">
                          <a:solidFill>
                            <a:schemeClr val="bg1"/>
                          </a:solidFill>
                        </a:rPr>
                        <a:t>Estimated Cost</a:t>
                      </a:r>
                    </a:p>
                  </a:txBody>
                  <a:tcPr marL="71254" marR="71254" marT="35627" marB="35627" anchor="ctr">
                    <a:lnL>
                      <a:noFill/>
                    </a:lnL>
                    <a:lnR>
                      <a:noFill/>
                    </a:lnR>
                    <a:lnT>
                      <a:noFill/>
                    </a:lnT>
                    <a:lnB>
                      <a:noFill/>
                    </a:lnB>
                    <a:noFill/>
                  </a:tcPr>
                </a:tc>
                <a:extLst>
                  <a:ext uri="{0D108BD9-81ED-4DB2-BD59-A6C34878D82A}">
                    <a16:rowId xmlns:a16="http://schemas.microsoft.com/office/drawing/2014/main" val="543509178"/>
                  </a:ext>
                </a:extLst>
              </a:tr>
              <a:tr h="595478">
                <a:tc>
                  <a:txBody>
                    <a:bodyPr/>
                    <a:lstStyle/>
                    <a:p>
                      <a:r>
                        <a:rPr lang="en-CA" sz="1400">
                          <a:solidFill>
                            <a:schemeClr val="bg1"/>
                          </a:solidFill>
                        </a:rPr>
                        <a:t>Hardware for 5 homes</a:t>
                      </a:r>
                    </a:p>
                  </a:txBody>
                  <a:tcPr marL="71254" marR="71254" marT="35627" marB="35627" anchor="ctr">
                    <a:lnL>
                      <a:noFill/>
                    </a:lnL>
                    <a:lnR>
                      <a:noFill/>
                    </a:lnR>
                    <a:lnT>
                      <a:noFill/>
                    </a:lnT>
                    <a:lnB>
                      <a:noFill/>
                    </a:lnB>
                    <a:noFill/>
                  </a:tcPr>
                </a:tc>
                <a:tc>
                  <a:txBody>
                    <a:bodyPr/>
                    <a:lstStyle/>
                    <a:p>
                      <a:r>
                        <a:rPr lang="en-CA" sz="1400">
                          <a:solidFill>
                            <a:schemeClr val="bg1"/>
                          </a:solidFill>
                        </a:rPr>
                        <a:t>Sensors, Wi-Fi devices, tablets</a:t>
                      </a:r>
                    </a:p>
                  </a:txBody>
                  <a:tcPr marL="71254" marR="71254" marT="35627" marB="35627" anchor="ctr">
                    <a:lnL>
                      <a:noFill/>
                    </a:lnL>
                    <a:lnR>
                      <a:noFill/>
                    </a:lnR>
                    <a:lnT>
                      <a:noFill/>
                    </a:lnT>
                    <a:lnB>
                      <a:noFill/>
                    </a:lnB>
                    <a:noFill/>
                  </a:tcPr>
                </a:tc>
                <a:tc>
                  <a:txBody>
                    <a:bodyPr/>
                    <a:lstStyle/>
                    <a:p>
                      <a:r>
                        <a:rPr lang="en-CA" sz="1400">
                          <a:solidFill>
                            <a:schemeClr val="bg1"/>
                          </a:solidFill>
                        </a:rPr>
                        <a:t>$25,000</a:t>
                      </a:r>
                    </a:p>
                  </a:txBody>
                  <a:tcPr marL="71254" marR="71254" marT="35627" marB="35627" anchor="ctr">
                    <a:lnL>
                      <a:noFill/>
                    </a:lnL>
                    <a:lnR>
                      <a:noFill/>
                    </a:lnR>
                    <a:lnT>
                      <a:noFill/>
                    </a:lnT>
                    <a:lnB>
                      <a:noFill/>
                    </a:lnB>
                    <a:noFill/>
                  </a:tcPr>
                </a:tc>
                <a:extLst>
                  <a:ext uri="{0D108BD9-81ED-4DB2-BD59-A6C34878D82A}">
                    <a16:rowId xmlns:a16="http://schemas.microsoft.com/office/drawing/2014/main" val="2908745920"/>
                  </a:ext>
                </a:extLst>
              </a:tr>
              <a:tr h="597692">
                <a:tc>
                  <a:txBody>
                    <a:bodyPr/>
                    <a:lstStyle/>
                    <a:p>
                      <a:r>
                        <a:rPr lang="en-CA" sz="1400">
                          <a:solidFill>
                            <a:schemeClr val="bg1"/>
                          </a:solidFill>
                        </a:rPr>
                        <a:t>Development</a:t>
                      </a:r>
                    </a:p>
                  </a:txBody>
                  <a:tcPr marL="71254" marR="71254" marT="35627" marB="35627" anchor="ctr">
                    <a:lnL>
                      <a:noFill/>
                    </a:lnL>
                    <a:lnR>
                      <a:noFill/>
                    </a:lnR>
                    <a:lnT>
                      <a:noFill/>
                    </a:lnT>
                    <a:lnB>
                      <a:noFill/>
                    </a:lnB>
                    <a:noFill/>
                  </a:tcPr>
                </a:tc>
                <a:tc>
                  <a:txBody>
                    <a:bodyPr/>
                    <a:lstStyle/>
                    <a:p>
                      <a:r>
                        <a:rPr lang="en-CA" sz="1400">
                          <a:solidFill>
                            <a:schemeClr val="bg1"/>
                          </a:solidFill>
                        </a:rPr>
                        <a:t>MVP of AI alert system + caregiver dashboard</a:t>
                      </a:r>
                    </a:p>
                  </a:txBody>
                  <a:tcPr marL="71254" marR="71254" marT="35627" marB="35627" anchor="ctr">
                    <a:lnL>
                      <a:noFill/>
                    </a:lnL>
                    <a:lnR>
                      <a:noFill/>
                    </a:lnR>
                    <a:lnT>
                      <a:noFill/>
                    </a:lnT>
                    <a:lnB>
                      <a:noFill/>
                    </a:lnB>
                    <a:noFill/>
                  </a:tcPr>
                </a:tc>
                <a:tc>
                  <a:txBody>
                    <a:bodyPr/>
                    <a:lstStyle/>
                    <a:p>
                      <a:r>
                        <a:rPr lang="en-CA" sz="1400" dirty="0">
                          <a:solidFill>
                            <a:schemeClr val="bg1"/>
                          </a:solidFill>
                        </a:rPr>
                        <a:t>$30,000</a:t>
                      </a:r>
                    </a:p>
                  </a:txBody>
                  <a:tcPr marL="71254" marR="71254" marT="35627" marB="35627" anchor="ctr">
                    <a:lnL>
                      <a:noFill/>
                    </a:lnL>
                    <a:lnR>
                      <a:noFill/>
                    </a:lnR>
                    <a:lnT>
                      <a:noFill/>
                    </a:lnT>
                    <a:lnB>
                      <a:noFill/>
                    </a:lnB>
                    <a:noFill/>
                  </a:tcPr>
                </a:tc>
                <a:extLst>
                  <a:ext uri="{0D108BD9-81ED-4DB2-BD59-A6C34878D82A}">
                    <a16:rowId xmlns:a16="http://schemas.microsoft.com/office/drawing/2014/main" val="3373534379"/>
                  </a:ext>
                </a:extLst>
              </a:tr>
              <a:tr h="597692">
                <a:tc>
                  <a:txBody>
                    <a:bodyPr/>
                    <a:lstStyle/>
                    <a:p>
                      <a:r>
                        <a:rPr lang="en-CA" sz="1400">
                          <a:solidFill>
                            <a:schemeClr val="bg1"/>
                          </a:solidFill>
                        </a:rPr>
                        <a:t>Staff Training</a:t>
                      </a:r>
                    </a:p>
                  </a:txBody>
                  <a:tcPr marL="71254" marR="71254" marT="35627" marB="35627" anchor="ctr">
                    <a:lnL>
                      <a:noFill/>
                    </a:lnL>
                    <a:lnR>
                      <a:noFill/>
                    </a:lnR>
                    <a:lnT>
                      <a:noFill/>
                    </a:lnT>
                    <a:lnB>
                      <a:noFill/>
                    </a:lnB>
                    <a:noFill/>
                  </a:tcPr>
                </a:tc>
                <a:tc>
                  <a:txBody>
                    <a:bodyPr/>
                    <a:lstStyle/>
                    <a:p>
                      <a:r>
                        <a:rPr lang="en-US" sz="1400">
                          <a:solidFill>
                            <a:schemeClr val="bg1"/>
                          </a:solidFill>
                        </a:rPr>
                        <a:t>On-site + online tutorials for caregivers</a:t>
                      </a:r>
                    </a:p>
                  </a:txBody>
                  <a:tcPr marL="71254" marR="71254" marT="35627" marB="35627" anchor="ctr">
                    <a:lnL>
                      <a:noFill/>
                    </a:lnL>
                    <a:lnR>
                      <a:noFill/>
                    </a:lnR>
                    <a:lnT>
                      <a:noFill/>
                    </a:lnT>
                    <a:lnB>
                      <a:noFill/>
                    </a:lnB>
                    <a:noFill/>
                  </a:tcPr>
                </a:tc>
                <a:tc>
                  <a:txBody>
                    <a:bodyPr/>
                    <a:lstStyle/>
                    <a:p>
                      <a:r>
                        <a:rPr lang="en-CA" sz="1400">
                          <a:solidFill>
                            <a:schemeClr val="bg1"/>
                          </a:solidFill>
                        </a:rPr>
                        <a:t>$10,000</a:t>
                      </a:r>
                    </a:p>
                  </a:txBody>
                  <a:tcPr marL="71254" marR="71254" marT="35627" marB="35627" anchor="ctr">
                    <a:lnL>
                      <a:noFill/>
                    </a:lnL>
                    <a:lnR>
                      <a:noFill/>
                    </a:lnR>
                    <a:lnT>
                      <a:noFill/>
                    </a:lnT>
                    <a:lnB>
                      <a:noFill/>
                    </a:lnB>
                    <a:noFill/>
                  </a:tcPr>
                </a:tc>
                <a:extLst>
                  <a:ext uri="{0D108BD9-81ED-4DB2-BD59-A6C34878D82A}">
                    <a16:rowId xmlns:a16="http://schemas.microsoft.com/office/drawing/2014/main" val="408569080"/>
                  </a:ext>
                </a:extLst>
              </a:tr>
              <a:tr h="853846">
                <a:tc>
                  <a:txBody>
                    <a:bodyPr/>
                    <a:lstStyle/>
                    <a:p>
                      <a:r>
                        <a:rPr lang="en-CA" sz="1400">
                          <a:solidFill>
                            <a:schemeClr val="bg1"/>
                          </a:solidFill>
                        </a:rPr>
                        <a:t>Data Storage &amp; Hosting</a:t>
                      </a:r>
                    </a:p>
                  </a:txBody>
                  <a:tcPr marL="71254" marR="71254" marT="35627" marB="35627" anchor="ctr">
                    <a:lnL>
                      <a:noFill/>
                    </a:lnL>
                    <a:lnR>
                      <a:noFill/>
                    </a:lnR>
                    <a:lnT>
                      <a:noFill/>
                    </a:lnT>
                    <a:lnB>
                      <a:noFill/>
                    </a:lnB>
                    <a:noFill/>
                  </a:tcPr>
                </a:tc>
                <a:tc>
                  <a:txBody>
                    <a:bodyPr/>
                    <a:lstStyle/>
                    <a:p>
                      <a:r>
                        <a:rPr lang="en-US" sz="1400">
                          <a:solidFill>
                            <a:schemeClr val="bg1"/>
                          </a:solidFill>
                        </a:rPr>
                        <a:t>Secure cloud infrastructure for 6 months</a:t>
                      </a:r>
                    </a:p>
                  </a:txBody>
                  <a:tcPr marL="71254" marR="71254" marT="35627" marB="35627" anchor="ctr">
                    <a:lnL>
                      <a:noFill/>
                    </a:lnL>
                    <a:lnR>
                      <a:noFill/>
                    </a:lnR>
                    <a:lnT>
                      <a:noFill/>
                    </a:lnT>
                    <a:lnB>
                      <a:noFill/>
                    </a:lnB>
                    <a:noFill/>
                  </a:tcPr>
                </a:tc>
                <a:tc>
                  <a:txBody>
                    <a:bodyPr/>
                    <a:lstStyle/>
                    <a:p>
                      <a:r>
                        <a:rPr lang="en-CA" sz="1400" dirty="0">
                          <a:solidFill>
                            <a:schemeClr val="bg1"/>
                          </a:solidFill>
                        </a:rPr>
                        <a:t>$5,000</a:t>
                      </a:r>
                    </a:p>
                  </a:txBody>
                  <a:tcPr marL="71254" marR="71254" marT="35627" marB="35627" anchor="ctr">
                    <a:lnL>
                      <a:noFill/>
                    </a:lnL>
                    <a:lnR>
                      <a:noFill/>
                    </a:lnR>
                    <a:lnT>
                      <a:noFill/>
                    </a:lnT>
                    <a:lnB>
                      <a:noFill/>
                    </a:lnB>
                    <a:noFill/>
                  </a:tcPr>
                </a:tc>
                <a:extLst>
                  <a:ext uri="{0D108BD9-81ED-4DB2-BD59-A6C34878D82A}">
                    <a16:rowId xmlns:a16="http://schemas.microsoft.com/office/drawing/2014/main" val="2940981936"/>
                  </a:ext>
                </a:extLst>
              </a:tr>
              <a:tr h="853846">
                <a:tc>
                  <a:txBody>
                    <a:bodyPr/>
                    <a:lstStyle/>
                    <a:p>
                      <a:r>
                        <a:rPr lang="en-CA" sz="1400">
                          <a:solidFill>
                            <a:schemeClr val="bg1"/>
                          </a:solidFill>
                        </a:rPr>
                        <a:t>Marketing &amp; Pilot Outreach</a:t>
                      </a:r>
                    </a:p>
                  </a:txBody>
                  <a:tcPr marL="71254" marR="71254" marT="35627" marB="35627" anchor="ctr">
                    <a:lnL>
                      <a:noFill/>
                    </a:lnL>
                    <a:lnR>
                      <a:noFill/>
                    </a:lnR>
                    <a:lnT>
                      <a:noFill/>
                    </a:lnT>
                    <a:lnB>
                      <a:noFill/>
                    </a:lnB>
                    <a:noFill/>
                  </a:tcPr>
                </a:tc>
                <a:tc>
                  <a:txBody>
                    <a:bodyPr/>
                    <a:lstStyle/>
                    <a:p>
                      <a:r>
                        <a:rPr lang="en-US" sz="1400">
                          <a:solidFill>
                            <a:schemeClr val="bg1"/>
                          </a:solidFill>
                        </a:rPr>
                        <a:t>Email campaigns, caregiver onboarding materials</a:t>
                      </a:r>
                    </a:p>
                  </a:txBody>
                  <a:tcPr marL="71254" marR="71254" marT="35627" marB="35627" anchor="ctr">
                    <a:lnL>
                      <a:noFill/>
                    </a:lnL>
                    <a:lnR>
                      <a:noFill/>
                    </a:lnR>
                    <a:lnT>
                      <a:noFill/>
                    </a:lnT>
                    <a:lnB>
                      <a:noFill/>
                    </a:lnB>
                    <a:noFill/>
                  </a:tcPr>
                </a:tc>
                <a:tc>
                  <a:txBody>
                    <a:bodyPr/>
                    <a:lstStyle/>
                    <a:p>
                      <a:r>
                        <a:rPr lang="en-CA" sz="1400">
                          <a:solidFill>
                            <a:schemeClr val="bg1"/>
                          </a:solidFill>
                        </a:rPr>
                        <a:t>$10,000</a:t>
                      </a:r>
                    </a:p>
                  </a:txBody>
                  <a:tcPr marL="71254" marR="71254" marT="35627" marB="35627" anchor="ctr">
                    <a:lnL>
                      <a:noFill/>
                    </a:lnL>
                    <a:lnR>
                      <a:noFill/>
                    </a:lnR>
                    <a:lnT>
                      <a:noFill/>
                    </a:lnT>
                    <a:lnB>
                      <a:noFill/>
                    </a:lnB>
                    <a:noFill/>
                  </a:tcPr>
                </a:tc>
                <a:extLst>
                  <a:ext uri="{0D108BD9-81ED-4DB2-BD59-A6C34878D82A}">
                    <a16:rowId xmlns:a16="http://schemas.microsoft.com/office/drawing/2014/main" val="999864307"/>
                  </a:ext>
                </a:extLst>
              </a:tr>
              <a:tr h="597692">
                <a:tc>
                  <a:txBody>
                    <a:bodyPr/>
                    <a:lstStyle/>
                    <a:p>
                      <a:r>
                        <a:rPr lang="en-CA" sz="1400">
                          <a:solidFill>
                            <a:schemeClr val="bg1"/>
                          </a:solidFill>
                        </a:rPr>
                        <a:t>Legal &amp; Compliance Setup</a:t>
                      </a:r>
                    </a:p>
                  </a:txBody>
                  <a:tcPr marL="71254" marR="71254" marT="35627" marB="35627" anchor="ctr">
                    <a:lnL>
                      <a:noFill/>
                    </a:lnL>
                    <a:lnR>
                      <a:noFill/>
                    </a:lnR>
                    <a:lnT>
                      <a:noFill/>
                    </a:lnT>
                    <a:lnB>
                      <a:noFill/>
                    </a:lnB>
                    <a:noFill/>
                  </a:tcPr>
                </a:tc>
                <a:tc>
                  <a:txBody>
                    <a:bodyPr/>
                    <a:lstStyle/>
                    <a:p>
                      <a:r>
                        <a:rPr lang="en-US" sz="1400">
                          <a:solidFill>
                            <a:schemeClr val="bg1"/>
                          </a:solidFill>
                        </a:rPr>
                        <a:t>Privacy, health data, and vendor contracts</a:t>
                      </a:r>
                    </a:p>
                  </a:txBody>
                  <a:tcPr marL="71254" marR="71254" marT="35627" marB="35627" anchor="ctr">
                    <a:lnL>
                      <a:noFill/>
                    </a:lnL>
                    <a:lnR>
                      <a:noFill/>
                    </a:lnR>
                    <a:lnT>
                      <a:noFill/>
                    </a:lnT>
                    <a:lnB>
                      <a:noFill/>
                    </a:lnB>
                    <a:noFill/>
                  </a:tcPr>
                </a:tc>
                <a:tc>
                  <a:txBody>
                    <a:bodyPr/>
                    <a:lstStyle/>
                    <a:p>
                      <a:r>
                        <a:rPr lang="en-CA" sz="1400" dirty="0">
                          <a:solidFill>
                            <a:schemeClr val="bg1"/>
                          </a:solidFill>
                        </a:rPr>
                        <a:t>$10,000</a:t>
                      </a:r>
                    </a:p>
                  </a:txBody>
                  <a:tcPr marL="71254" marR="71254" marT="35627" marB="35627" anchor="ctr">
                    <a:lnL>
                      <a:noFill/>
                    </a:lnL>
                    <a:lnR>
                      <a:noFill/>
                    </a:lnR>
                    <a:lnT>
                      <a:noFill/>
                    </a:lnT>
                    <a:lnB>
                      <a:noFill/>
                    </a:lnB>
                    <a:noFill/>
                  </a:tcPr>
                </a:tc>
                <a:extLst>
                  <a:ext uri="{0D108BD9-81ED-4DB2-BD59-A6C34878D82A}">
                    <a16:rowId xmlns:a16="http://schemas.microsoft.com/office/drawing/2014/main" val="1434904563"/>
                  </a:ext>
                </a:extLst>
              </a:tr>
            </a:tbl>
          </a:graphicData>
        </a:graphic>
      </p:graphicFrame>
      <p:sp>
        <p:nvSpPr>
          <p:cNvPr id="4" name="Slide Number Placeholder 3">
            <a:extLst>
              <a:ext uri="{FF2B5EF4-FFF2-40B4-BE49-F238E27FC236}">
                <a16:creationId xmlns:a16="http://schemas.microsoft.com/office/drawing/2014/main" id="{72E56CC7-C856-48D2-3F75-D6BB117B6151}"/>
              </a:ext>
            </a:extLst>
          </p:cNvPr>
          <p:cNvSpPr>
            <a:spLocks noGrp="1"/>
          </p:cNvSpPr>
          <p:nvPr>
            <p:ph type="sldNum" sz="quarter" idx="4"/>
          </p:nvPr>
        </p:nvSpPr>
        <p:spPr/>
        <p:txBody>
          <a:bodyPr/>
          <a:lstStyle/>
          <a:p>
            <a:fld id="{D57F1E4F-1CFF-5643-939E-02111984F565}" type="slidenum">
              <a:rPr lang="en-US" smtClean="0"/>
              <a:pPr/>
              <a:t>18</a:t>
            </a:fld>
            <a:endParaRPr lang="en-US" dirty="0"/>
          </a:p>
        </p:txBody>
      </p:sp>
      <p:sp>
        <p:nvSpPr>
          <p:cNvPr id="6" name="Rectangle 1">
            <a:extLst>
              <a:ext uri="{FF2B5EF4-FFF2-40B4-BE49-F238E27FC236}">
                <a16:creationId xmlns:a16="http://schemas.microsoft.com/office/drawing/2014/main" id="{494E9BC6-612E-87D9-73E0-58622E77BA3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rPr>
              <a:t>Phase 1: Pilot Program (2025) — $90,000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158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7F942-A098-C84F-01B0-623795AB78D4}"/>
              </a:ext>
            </a:extLst>
          </p:cNvPr>
          <p:cNvSpPr>
            <a:spLocks noGrp="1"/>
          </p:cNvSpPr>
          <p:nvPr>
            <p:ph type="title"/>
          </p:nvPr>
        </p:nvSpPr>
        <p:spPr>
          <a:xfrm>
            <a:off x="671255" y="854528"/>
            <a:ext cx="8462585" cy="598352"/>
          </a:xfrm>
        </p:spPr>
        <p:txBody>
          <a:bodyPr/>
          <a:lstStyle/>
          <a:p>
            <a:r>
              <a:rPr lang="en-CA" dirty="0"/>
              <a:t>Conclusion</a:t>
            </a:r>
          </a:p>
        </p:txBody>
      </p:sp>
      <p:sp>
        <p:nvSpPr>
          <p:cNvPr id="4" name="Slide Number Placeholder 3">
            <a:extLst>
              <a:ext uri="{FF2B5EF4-FFF2-40B4-BE49-F238E27FC236}">
                <a16:creationId xmlns:a16="http://schemas.microsoft.com/office/drawing/2014/main" id="{EFA818D9-85BB-D3E9-921B-580103190056}"/>
              </a:ext>
            </a:extLst>
          </p:cNvPr>
          <p:cNvSpPr>
            <a:spLocks noGrp="1"/>
          </p:cNvSpPr>
          <p:nvPr>
            <p:ph type="sldNum" sz="quarter" idx="4"/>
          </p:nvPr>
        </p:nvSpPr>
        <p:spPr/>
        <p:txBody>
          <a:bodyPr/>
          <a:lstStyle/>
          <a:p>
            <a:fld id="{D57F1E4F-1CFF-5643-939E-02111984F565}" type="slidenum">
              <a:rPr lang="en-US" smtClean="0"/>
              <a:pPr/>
              <a:t>19</a:t>
            </a:fld>
            <a:endParaRPr lang="en-US" dirty="0"/>
          </a:p>
        </p:txBody>
      </p:sp>
      <p:sp>
        <p:nvSpPr>
          <p:cNvPr id="5" name="Rectangle 1">
            <a:extLst>
              <a:ext uri="{FF2B5EF4-FFF2-40B4-BE49-F238E27FC236}">
                <a16:creationId xmlns:a16="http://schemas.microsoft.com/office/drawing/2014/main" id="{9A22C5D5-DC15-0BC8-6251-4EA4EEF35A65}"/>
              </a:ext>
            </a:extLst>
          </p:cNvPr>
          <p:cNvSpPr>
            <a:spLocks noGrp="1" noChangeArrowheads="1"/>
          </p:cNvSpPr>
          <p:nvPr>
            <p:ph sz="quarter" idx="10"/>
          </p:nvPr>
        </p:nvSpPr>
        <p:spPr bwMode="auto">
          <a:xfrm>
            <a:off x="671255" y="1897390"/>
            <a:ext cx="1049222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Canada’s aging population is growing rapidly</a:t>
            </a:r>
            <a:r>
              <a:rPr kumimoji="0" lang="en-US" altLang="en-US" sz="1800" b="0" i="0" u="none" strike="noStrike" cap="none" normalizeH="0" baseline="0" dirty="0">
                <a:ln>
                  <a:noFill/>
                </a:ln>
                <a:solidFill>
                  <a:schemeClr val="bg1"/>
                </a:solidFill>
                <a:effectLst/>
                <a:latin typeface="Arial" panose="020B0604020202020204" pitchFamily="34" charset="0"/>
              </a:rPr>
              <a:t>, yet long-term care homes remain under-equipped with modern monitoring and response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bg1"/>
                </a:solidFill>
                <a:effectLst/>
                <a:latin typeface="Arial" panose="020B0604020202020204" pitchFamily="34" charset="0"/>
              </a:rPr>
              <a:t>SafeHaven</a:t>
            </a:r>
            <a:r>
              <a:rPr kumimoji="0" lang="en-US" altLang="en-US" sz="1800" b="1" i="0" u="none" strike="noStrike" cap="none" normalizeH="0" baseline="0" dirty="0">
                <a:ln>
                  <a:noFill/>
                </a:ln>
                <a:solidFill>
                  <a:schemeClr val="bg1"/>
                </a:solidFill>
                <a:effectLst/>
                <a:latin typeface="Arial" panose="020B0604020202020204" pitchFamily="34" charset="0"/>
              </a:rPr>
              <a:t> AI bridges this gap</a:t>
            </a:r>
            <a:r>
              <a:rPr kumimoji="0" lang="en-US" altLang="en-US" sz="1800" b="0" i="0" u="none" strike="noStrike" cap="none" normalizeH="0" baseline="0" dirty="0">
                <a:ln>
                  <a:noFill/>
                </a:ln>
                <a:solidFill>
                  <a:schemeClr val="bg1"/>
                </a:solidFill>
                <a:effectLst/>
                <a:latin typeface="Arial" panose="020B0604020202020204" pitchFamily="34" charset="0"/>
              </a:rPr>
              <a:t> by offering an intelligent fall detection and caregiver alert platform powered by data analysis, predictive modeling, and real-time dashboards.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Our data-driven insights show: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Rising occupancy trends and growing staff gaps in provinces populations but the need is still there.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High potential for digital interventions to improve both safety and efficiency in care homes.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Positive financial projections and customer feedback based on pilot assumptions.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Phase 1 Pilot Launch (2025)</a:t>
            </a:r>
            <a:r>
              <a:rPr kumimoji="0" lang="en-US" altLang="en-US" sz="1800" b="0" i="0" u="none" strike="noStrike" cap="none" normalizeH="0" baseline="0" dirty="0">
                <a:ln>
                  <a:noFill/>
                </a:ln>
                <a:solidFill>
                  <a:schemeClr val="bg1"/>
                </a:solidFill>
                <a:effectLst/>
                <a:latin typeface="Arial" panose="020B0604020202020204" pitchFamily="34" charset="0"/>
              </a:rPr>
              <a:t> in 5 homes requires an estimated </a:t>
            </a:r>
            <a:r>
              <a:rPr kumimoji="0" lang="en-US" altLang="en-US" sz="1800" b="1" i="0" u="none" strike="noStrike" cap="none" normalizeH="0" baseline="0" dirty="0">
                <a:ln>
                  <a:noFill/>
                </a:ln>
                <a:solidFill>
                  <a:schemeClr val="bg1"/>
                </a:solidFill>
                <a:effectLst/>
                <a:latin typeface="Arial" panose="020B0604020202020204" pitchFamily="34" charset="0"/>
              </a:rPr>
              <a:t>$90,000 CAD</a:t>
            </a:r>
            <a:r>
              <a:rPr kumimoji="0" lang="en-US" altLang="en-US" sz="1800" b="0" i="0" u="none" strike="noStrike" cap="none" normalizeH="0" baseline="0" dirty="0">
                <a:ln>
                  <a:noFill/>
                </a:ln>
                <a:solidFill>
                  <a:schemeClr val="bg1"/>
                </a:solidFill>
                <a:effectLst/>
                <a:latin typeface="Arial" panose="020B0604020202020204" pitchFamily="34" charset="0"/>
              </a:rPr>
              <a:t> to prove feasibility and impact before scaling.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Backed by: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Power BI dashboards (staffing, facility trends, cost-revenue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bg1"/>
                </a:solidFill>
                <a:effectLst/>
                <a:latin typeface="Arial" panose="020B0604020202020204" pitchFamily="34" charset="0"/>
              </a:rPr>
              <a:t>Jupyter</a:t>
            </a:r>
            <a:r>
              <a:rPr kumimoji="0" lang="en-US" altLang="en-US" sz="1800" b="0" i="0" u="none" strike="noStrike" cap="none" normalizeH="0" baseline="0" dirty="0">
                <a:ln>
                  <a:noFill/>
                </a:ln>
                <a:solidFill>
                  <a:schemeClr val="bg1"/>
                </a:solidFill>
                <a:effectLst/>
                <a:latin typeface="Arial" panose="020B0604020202020204" pitchFamily="34" charset="0"/>
              </a:rPr>
              <a:t> analysis (cause-of-death trends, forecasting, regression modeling)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KPIs and user issue tracking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54528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88A2-E914-815C-661F-1399C3A898C1}"/>
              </a:ext>
            </a:extLst>
          </p:cNvPr>
          <p:cNvSpPr>
            <a:spLocks noGrp="1"/>
          </p:cNvSpPr>
          <p:nvPr>
            <p:ph type="title"/>
          </p:nvPr>
        </p:nvSpPr>
        <p:spPr>
          <a:xfrm>
            <a:off x="6890263" y="2414696"/>
            <a:ext cx="5393901" cy="1717884"/>
          </a:xfrm>
        </p:spPr>
        <p:txBody>
          <a:bodyPr anchor="t"/>
          <a:lstStyle/>
          <a:p>
            <a:r>
              <a:rPr lang="en-US" dirty="0"/>
              <a:t>Agenda </a:t>
            </a:r>
          </a:p>
        </p:txBody>
      </p:sp>
      <p:sp>
        <p:nvSpPr>
          <p:cNvPr id="4" name="Text Placeholder 3">
            <a:extLst>
              <a:ext uri="{FF2B5EF4-FFF2-40B4-BE49-F238E27FC236}">
                <a16:creationId xmlns:a16="http://schemas.microsoft.com/office/drawing/2014/main" id="{2CC6C5F0-EDFB-3E80-40C5-F4D4D08ACF3B}"/>
              </a:ext>
            </a:extLst>
          </p:cNvPr>
          <p:cNvSpPr>
            <a:spLocks noGrp="1"/>
          </p:cNvSpPr>
          <p:nvPr>
            <p:ph type="body" sz="half" idx="2"/>
          </p:nvPr>
        </p:nvSpPr>
        <p:spPr>
          <a:xfrm>
            <a:off x="658555" y="792480"/>
            <a:ext cx="4787205" cy="5791200"/>
          </a:xfrm>
        </p:spPr>
        <p:txBody>
          <a:bodyPr anchor="b">
            <a:normAutofit fontScale="92500" lnSpcReduction="20000"/>
          </a:bodyPr>
          <a:lstStyle/>
          <a:p>
            <a:r>
              <a:rPr lang="en-US" dirty="0"/>
              <a:t>1. About us</a:t>
            </a:r>
          </a:p>
          <a:p>
            <a:r>
              <a:rPr lang="en-US" dirty="0"/>
              <a:t>2. Problems</a:t>
            </a:r>
          </a:p>
          <a:p>
            <a:r>
              <a:rPr lang="en-US" dirty="0"/>
              <a:t>3.Solution</a:t>
            </a:r>
          </a:p>
          <a:p>
            <a:r>
              <a:rPr lang="en-US" dirty="0"/>
              <a:t>4.Raw data</a:t>
            </a:r>
          </a:p>
          <a:p>
            <a:r>
              <a:rPr lang="en-US" dirty="0"/>
              <a:t>5.Jyputer notebook </a:t>
            </a:r>
          </a:p>
          <a:p>
            <a:r>
              <a:rPr lang="en-US" dirty="0"/>
              <a:t>6. Pivot table </a:t>
            </a:r>
          </a:p>
          <a:p>
            <a:r>
              <a:rPr lang="en-US" dirty="0"/>
              <a:t>7.Dashboard </a:t>
            </a:r>
          </a:p>
          <a:p>
            <a:r>
              <a:rPr lang="en-US" dirty="0"/>
              <a:t>8.Dax Measurements</a:t>
            </a:r>
          </a:p>
          <a:p>
            <a:r>
              <a:rPr lang="en-US" dirty="0"/>
              <a:t>9.What am I asking for?</a:t>
            </a:r>
          </a:p>
          <a:p>
            <a:r>
              <a:rPr lang="en-US" dirty="0"/>
              <a:t>10.Conclusion</a:t>
            </a:r>
          </a:p>
          <a:p>
            <a:r>
              <a:rPr lang="en-US" dirty="0"/>
              <a:t>11. References</a:t>
            </a:r>
          </a:p>
          <a:p>
            <a:endParaRPr lang="en-US" dirty="0"/>
          </a:p>
        </p:txBody>
      </p:sp>
      <p:sp>
        <p:nvSpPr>
          <p:cNvPr id="7" name="Slide Number Placeholder 6">
            <a:extLst>
              <a:ext uri="{FF2B5EF4-FFF2-40B4-BE49-F238E27FC236}">
                <a16:creationId xmlns:a16="http://schemas.microsoft.com/office/drawing/2014/main" id="{8161DBBF-A6A0-06FE-F8CD-795DE86F2815}"/>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a:t>
            </a:fld>
            <a:endParaRPr lang="en-US" dirty="0"/>
          </a:p>
        </p:txBody>
      </p:sp>
    </p:spTree>
    <p:extLst>
      <p:ext uri="{BB962C8B-B14F-4D97-AF65-F5344CB8AC3E}">
        <p14:creationId xmlns:p14="http://schemas.microsoft.com/office/powerpoint/2010/main" val="1290560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D2035-DB5C-8F15-FDB2-B25EAFFDB8BB}"/>
              </a:ext>
            </a:extLst>
          </p:cNvPr>
          <p:cNvSpPr>
            <a:spLocks noGrp="1"/>
          </p:cNvSpPr>
          <p:nvPr>
            <p:ph type="title"/>
          </p:nvPr>
        </p:nvSpPr>
        <p:spPr/>
        <p:txBody>
          <a:bodyPr/>
          <a:lstStyle/>
          <a:p>
            <a:r>
              <a:rPr lang="en-CA" dirty="0"/>
              <a:t>References</a:t>
            </a:r>
          </a:p>
        </p:txBody>
      </p:sp>
      <p:sp>
        <p:nvSpPr>
          <p:cNvPr id="4" name="Slide Number Placeholder 3">
            <a:extLst>
              <a:ext uri="{FF2B5EF4-FFF2-40B4-BE49-F238E27FC236}">
                <a16:creationId xmlns:a16="http://schemas.microsoft.com/office/drawing/2014/main" id="{0BB779E0-3351-C6C4-333C-345ED36D41DE}"/>
              </a:ext>
            </a:extLst>
          </p:cNvPr>
          <p:cNvSpPr>
            <a:spLocks noGrp="1"/>
          </p:cNvSpPr>
          <p:nvPr>
            <p:ph type="sldNum" sz="quarter" idx="4"/>
          </p:nvPr>
        </p:nvSpPr>
        <p:spPr/>
        <p:txBody>
          <a:bodyPr/>
          <a:lstStyle/>
          <a:p>
            <a:fld id="{D57F1E4F-1CFF-5643-939E-02111984F565}" type="slidenum">
              <a:rPr lang="en-US" smtClean="0"/>
              <a:pPr/>
              <a:t>20</a:t>
            </a:fld>
            <a:endParaRPr lang="en-US" dirty="0"/>
          </a:p>
        </p:txBody>
      </p:sp>
      <p:sp>
        <p:nvSpPr>
          <p:cNvPr id="5" name="Rectangle 1">
            <a:extLst>
              <a:ext uri="{FF2B5EF4-FFF2-40B4-BE49-F238E27FC236}">
                <a16:creationId xmlns:a16="http://schemas.microsoft.com/office/drawing/2014/main" id="{BB870CB4-5BCD-A335-F97D-009F74C1AEE3}"/>
              </a:ext>
            </a:extLst>
          </p:cNvPr>
          <p:cNvSpPr>
            <a:spLocks noGrp="1" noChangeArrowheads="1"/>
          </p:cNvSpPr>
          <p:nvPr>
            <p:ph sz="quarter" idx="10"/>
          </p:nvPr>
        </p:nvSpPr>
        <p:spPr bwMode="auto">
          <a:xfrm>
            <a:off x="671255" y="2847915"/>
            <a:ext cx="9874567" cy="2681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Government of Canada.</a:t>
            </a:r>
            <a:r>
              <a:rPr kumimoji="0" lang="en-US" altLang="en-US" sz="1400" b="0" i="0" u="none" strike="noStrike" cap="none" normalizeH="0" baseline="0" dirty="0">
                <a:ln>
                  <a:noFill/>
                </a:ln>
                <a:solidFill>
                  <a:schemeClr val="bg1"/>
                </a:solidFill>
                <a:effectLst/>
                <a:latin typeface="Arial" panose="020B0604020202020204" pitchFamily="34" charset="0"/>
              </a:rPr>
              <a:t> (n.d.). </a:t>
            </a:r>
            <a:r>
              <a:rPr kumimoji="0" lang="en-US" altLang="en-US" sz="1400" b="0" i="1" u="none" strike="noStrike" cap="none" normalizeH="0" baseline="0" dirty="0">
                <a:ln>
                  <a:noFill/>
                </a:ln>
                <a:solidFill>
                  <a:schemeClr val="bg1"/>
                </a:solidFill>
                <a:effectLst/>
                <a:latin typeface="Arial" panose="020B0604020202020204" pitchFamily="34" charset="0"/>
              </a:rPr>
              <a:t>Core community supports to age in community</a:t>
            </a:r>
            <a:r>
              <a:rPr kumimoji="0" lang="en-US" altLang="en-US" sz="1400" b="0" i="0" u="none" strike="noStrike" cap="none" normalizeH="0" baseline="0" dirty="0">
                <a:ln>
                  <a:noFill/>
                </a:ln>
                <a:solidFill>
                  <a:schemeClr val="bg1"/>
                </a:solidFill>
                <a:effectLst/>
                <a:latin typeface="Arial" panose="020B0604020202020204" pitchFamily="34" charset="0"/>
              </a:rPr>
              <a:t>. Employment and Social Development Canada. </a:t>
            </a:r>
            <a:r>
              <a:rPr kumimoji="0" lang="en-US" altLang="en-US" sz="1400" b="0" i="0" u="none" strike="noStrike" cap="none" normalizeH="0" baseline="0" dirty="0">
                <a:ln>
                  <a:noFill/>
                </a:ln>
                <a:solidFill>
                  <a:schemeClr val="bg1"/>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https://www.canada.ca/en/employment-social-development/corporate/seniors-forum-federal-provincial-territorial/core-community-supports.html</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Statistics Canada.</a:t>
            </a:r>
            <a:r>
              <a:rPr kumimoji="0" lang="en-US" altLang="en-US" sz="1400" b="0" i="0" u="none" strike="noStrike" cap="none" normalizeH="0" baseline="0" dirty="0">
                <a:ln>
                  <a:noFill/>
                </a:ln>
                <a:solidFill>
                  <a:schemeClr val="bg1"/>
                </a:solidFill>
                <a:effectLst/>
                <a:latin typeface="Arial" panose="020B0604020202020204" pitchFamily="34" charset="0"/>
              </a:rPr>
              <a:t> (2024). </a:t>
            </a:r>
            <a:r>
              <a:rPr kumimoji="0" lang="en-US" altLang="en-US" sz="1400" b="0" i="1" u="none" strike="noStrike" cap="none" normalizeH="0" baseline="0" dirty="0">
                <a:ln>
                  <a:noFill/>
                </a:ln>
                <a:solidFill>
                  <a:schemeClr val="bg1"/>
                </a:solidFill>
                <a:effectLst/>
                <a:latin typeface="Arial" panose="020B0604020202020204" pitchFamily="34" charset="0"/>
              </a:rPr>
              <a:t>Table 17-10-0005-01: Population estimates on July 1st, by age and sex</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a:ln>
                  <a:noFill/>
                </a:ln>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https://www150.statcan.gc.ca/t1/tbl1/en/tv.action?pid=1710000501</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Statistics Canada.</a:t>
            </a:r>
            <a:r>
              <a:rPr kumimoji="0" lang="en-US" altLang="en-US" sz="1400" b="0" i="0" u="none" strike="noStrike" cap="none" normalizeH="0" baseline="0" dirty="0">
                <a:ln>
                  <a:noFill/>
                </a:ln>
                <a:solidFill>
                  <a:schemeClr val="bg1"/>
                </a:solidFill>
                <a:effectLst/>
                <a:latin typeface="Arial" panose="020B0604020202020204" pitchFamily="34" charset="0"/>
              </a:rPr>
              <a:t> (2024). </a:t>
            </a:r>
            <a:r>
              <a:rPr kumimoji="0" lang="en-US" altLang="en-US" sz="1400" b="0" i="1" u="none" strike="noStrike" cap="none" normalizeH="0" baseline="0" dirty="0">
                <a:ln>
                  <a:noFill/>
                </a:ln>
                <a:solidFill>
                  <a:schemeClr val="bg1"/>
                </a:solidFill>
                <a:effectLst/>
                <a:latin typeface="Arial" panose="020B0604020202020204" pitchFamily="34" charset="0"/>
              </a:rPr>
              <a:t>Table 13-10-0789-01: Deaths and age-specific mortality rates, by selected grouped causes</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a:ln>
                  <a:noFill/>
                </a:ln>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https://www150.statcan.gc.ca/t1/tbl1/en/tv.action?pid=1310078901</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Statistics Canada.</a:t>
            </a:r>
            <a:r>
              <a:rPr kumimoji="0" lang="en-US" altLang="en-US" sz="1400" b="0" i="0" u="none" strike="noStrike" cap="none" normalizeH="0" baseline="0" dirty="0">
                <a:ln>
                  <a:noFill/>
                </a:ln>
                <a:solidFill>
                  <a:schemeClr val="bg1"/>
                </a:solidFill>
                <a:effectLst/>
                <a:latin typeface="Arial" panose="020B0604020202020204" pitchFamily="34" charset="0"/>
              </a:rPr>
              <a:t> (2024). </a:t>
            </a:r>
            <a:r>
              <a:rPr kumimoji="0" lang="en-US" altLang="en-US" sz="1400" b="0" i="1" u="none" strike="noStrike" cap="none" normalizeH="0" baseline="0" dirty="0">
                <a:ln>
                  <a:noFill/>
                </a:ln>
                <a:solidFill>
                  <a:schemeClr val="bg1"/>
                </a:solidFill>
                <a:effectLst/>
                <a:latin typeface="Arial" panose="020B0604020202020204" pitchFamily="34" charset="0"/>
              </a:rPr>
              <a:t>Table 13-10-0849-01: Health characteristics, two-year period estimates, by age group and sex, Canada (excluding territories)</a:t>
            </a:r>
            <a:r>
              <a:rPr kumimoji="0" lang="en-US" altLang="en-US" sz="1400" b="0" i="0" u="none" strike="noStrike" cap="none" normalizeH="0" baseline="0" dirty="0">
                <a:ln>
                  <a:noFill/>
                </a:ln>
                <a:solidFill>
                  <a:schemeClr val="bg1"/>
                </a:solidFill>
                <a:effectLst/>
                <a:latin typeface="Arial" panose="020B0604020202020204" pitchFamily="34" charset="0"/>
              </a:rPr>
              <a:t>. </a:t>
            </a:r>
            <a:r>
              <a:rPr kumimoji="0" lang="en-US" altLang="en-US" sz="1400" b="0" i="0" u="none" strike="noStrike" cap="none" normalizeH="0" baseline="0" dirty="0">
                <a:ln>
                  <a:noFill/>
                </a:ln>
                <a:solidFill>
                  <a:schemeClr val="bg1"/>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https://www150.statcan.gc.ca/t1/tbl1/en/tv.action?pid=1310084901</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Government of Canada.</a:t>
            </a:r>
            <a:r>
              <a:rPr kumimoji="0" lang="en-US" altLang="en-US" sz="1400" b="0" i="0" u="none" strike="noStrike" cap="none" normalizeH="0" baseline="0" dirty="0">
                <a:ln>
                  <a:noFill/>
                </a:ln>
                <a:solidFill>
                  <a:schemeClr val="bg1"/>
                </a:solidFill>
                <a:effectLst/>
                <a:latin typeface="Arial" panose="020B0604020202020204" pitchFamily="34" charset="0"/>
              </a:rPr>
              <a:t> (2024). </a:t>
            </a:r>
            <a:r>
              <a:rPr kumimoji="0" lang="en-US" altLang="en-US" sz="1400" b="0" i="1" u="none" strike="noStrike" cap="none" normalizeH="0" baseline="0" dirty="0">
                <a:ln>
                  <a:noFill/>
                </a:ln>
                <a:solidFill>
                  <a:schemeClr val="bg1"/>
                </a:solidFill>
                <a:effectLst/>
                <a:latin typeface="Arial" panose="020B0604020202020204" pitchFamily="34" charset="0"/>
              </a:rPr>
              <a:t>Seniors' health indicators dataset</a:t>
            </a:r>
            <a:r>
              <a:rPr kumimoji="0" lang="en-US" altLang="en-US" sz="1400" b="0" i="0" u="none" strike="noStrike" cap="none" normalizeH="0" baseline="0" dirty="0">
                <a:ln>
                  <a:noFill/>
                </a:ln>
                <a:solidFill>
                  <a:schemeClr val="bg1"/>
                </a:solidFill>
                <a:effectLst/>
                <a:latin typeface="Arial" panose="020B0604020202020204" pitchFamily="34" charset="0"/>
              </a:rPr>
              <a:t>. Open Government Portal. </a:t>
            </a:r>
            <a:r>
              <a:rPr kumimoji="0" lang="en-US" altLang="en-US" sz="1400" b="0" i="0" u="none" strike="noStrike" cap="none" normalizeH="0" baseline="0" dirty="0">
                <a:ln>
                  <a:noFill/>
                </a:ln>
                <a:solidFill>
                  <a:schemeClr val="bg1"/>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https://open.canada.ca/data/en/dataset/095c3e0b-e825-4e4b-805e-e40ff763a198/resource/13077489-9c20-4395-afe4-1d84dd0f9cf7</a:t>
            </a: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687292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8E222-E573-847F-5B9A-177B31550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62ECD-22D2-475D-005E-F39284047786}"/>
              </a:ext>
            </a:extLst>
          </p:cNvPr>
          <p:cNvSpPr>
            <a:spLocks noGrp="1"/>
          </p:cNvSpPr>
          <p:nvPr>
            <p:ph type="title"/>
          </p:nvPr>
        </p:nvSpPr>
        <p:spPr/>
        <p:txBody>
          <a:bodyPr/>
          <a:lstStyle/>
          <a:p>
            <a:r>
              <a:rPr lang="en-CA" dirty="0"/>
              <a:t>References – Executive Dashboard</a:t>
            </a:r>
          </a:p>
        </p:txBody>
      </p:sp>
      <p:sp>
        <p:nvSpPr>
          <p:cNvPr id="4" name="Slide Number Placeholder 3">
            <a:extLst>
              <a:ext uri="{FF2B5EF4-FFF2-40B4-BE49-F238E27FC236}">
                <a16:creationId xmlns:a16="http://schemas.microsoft.com/office/drawing/2014/main" id="{825884AC-90C5-AA21-151C-128606BC124C}"/>
              </a:ext>
            </a:extLst>
          </p:cNvPr>
          <p:cNvSpPr>
            <a:spLocks noGrp="1"/>
          </p:cNvSpPr>
          <p:nvPr>
            <p:ph type="sldNum" sz="quarter" idx="4"/>
          </p:nvPr>
        </p:nvSpPr>
        <p:spPr/>
        <p:txBody>
          <a:bodyPr/>
          <a:lstStyle/>
          <a:p>
            <a:fld id="{D57F1E4F-1CFF-5643-939E-02111984F565}" type="slidenum">
              <a:rPr lang="en-US" smtClean="0"/>
              <a:pPr/>
              <a:t>21</a:t>
            </a:fld>
            <a:endParaRPr lang="en-US" dirty="0"/>
          </a:p>
        </p:txBody>
      </p:sp>
      <p:sp>
        <p:nvSpPr>
          <p:cNvPr id="5" name="Rectangle 1">
            <a:extLst>
              <a:ext uri="{FF2B5EF4-FFF2-40B4-BE49-F238E27FC236}">
                <a16:creationId xmlns:a16="http://schemas.microsoft.com/office/drawing/2014/main" id="{92BC377F-51AE-8AAB-5143-A3A6FA6BD850}"/>
              </a:ext>
            </a:extLst>
          </p:cNvPr>
          <p:cNvSpPr>
            <a:spLocks noGrp="1" noChangeArrowheads="1"/>
          </p:cNvSpPr>
          <p:nvPr>
            <p:ph sz="quarter" idx="10"/>
          </p:nvPr>
        </p:nvSpPr>
        <p:spPr bwMode="auto">
          <a:xfrm>
            <a:off x="671255" y="3173158"/>
            <a:ext cx="987456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bg1"/>
                </a:solidFill>
                <a:effectLst/>
                <a:latin typeface="Arial" panose="020B0604020202020204" pitchFamily="34" charset="0"/>
              </a:rPr>
              <a:t>Growjo</a:t>
            </a:r>
            <a:r>
              <a:rPr kumimoji="0" lang="en-US" altLang="en-US" sz="1400" b="1" i="0" u="none" strike="noStrike" cap="none" normalizeH="0" baseline="0" dirty="0">
                <a:ln>
                  <a:noFill/>
                </a:ln>
                <a:solidFill>
                  <a:schemeClr val="bg1"/>
                </a:solidFill>
                <a:effectLst/>
                <a:latin typeface="Arial" panose="020B0604020202020204" pitchFamily="34" charset="0"/>
              </a:rPr>
              <a:t>. (2023). Company profiles and growth insights. Retrieved from https://growjo.comBloomberg. (2022).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 </a:t>
            </a:r>
            <a:r>
              <a:rPr kumimoji="0" lang="en-US" altLang="en-US" sz="1400" b="1" i="0" u="none" strike="noStrike" cap="none" normalizeH="0" baseline="0" dirty="0" err="1">
                <a:ln>
                  <a:noFill/>
                </a:ln>
                <a:solidFill>
                  <a:schemeClr val="bg1"/>
                </a:solidFill>
                <a:effectLst/>
                <a:latin typeface="Arial" panose="020B0604020202020204" pitchFamily="34" charset="0"/>
              </a:rPr>
              <a:t>Vayyar</a:t>
            </a:r>
            <a:r>
              <a:rPr kumimoji="0" lang="en-US" altLang="en-US" sz="1400" b="1" i="0" u="none" strike="noStrike" cap="none" normalizeH="0" baseline="0" dirty="0">
                <a:ln>
                  <a:noFill/>
                </a:ln>
                <a:solidFill>
                  <a:schemeClr val="bg1"/>
                </a:solidFill>
                <a:effectLst/>
                <a:latin typeface="Arial" panose="020B0604020202020204" pitchFamily="34" charset="0"/>
              </a:rPr>
              <a:t> Imaging raises $108M in Series E round, reaches $1B valuation. Retrieved from https://www.bloomberg.comLifeline Canada. (2023).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https://www.lifeline.caAltumView Systems Inc. (2023).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bg1"/>
                </a:solidFill>
                <a:effectLst/>
                <a:latin typeface="Arial" panose="020B0604020202020204" pitchFamily="34" charset="0"/>
              </a:rPr>
              <a:t>Sentinare</a:t>
            </a:r>
            <a:r>
              <a:rPr kumimoji="0" lang="en-US" altLang="en-US" sz="1400" b="1" i="0" u="none" strike="noStrike" cap="none" normalizeH="0" baseline="0" dirty="0">
                <a:ln>
                  <a:noFill/>
                </a:ln>
                <a:solidFill>
                  <a:schemeClr val="bg1"/>
                </a:solidFill>
                <a:effectLst/>
                <a:latin typeface="Arial" panose="020B0604020202020204" pitchFamily="34" charset="0"/>
              </a:rPr>
              <a:t> smart activity sensor. Retrieved from </a:t>
            </a:r>
            <a:r>
              <a:rPr kumimoji="0" lang="en-US" altLang="en-US" sz="1400" b="1" i="0" u="none" strike="noStrike" cap="none" normalizeH="0" baseline="0" dirty="0">
                <a:ln>
                  <a:noFill/>
                </a:ln>
                <a:solidFill>
                  <a:schemeClr val="bg1"/>
                </a:solidFill>
                <a:effectLst/>
                <a:latin typeface="Arial" panose="020B0604020202020204" pitchFamily="34" charset="0"/>
                <a:hlinkClick r:id="rId2"/>
              </a:rPr>
              <a:t>https://altumview.ca</a:t>
            </a: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bg1"/>
                </a:solidFill>
                <a:effectLst/>
                <a:latin typeface="Arial" panose="020B0604020202020204" pitchFamily="34" charset="0"/>
              </a:rPr>
              <a:t>ConsumerAffairs</a:t>
            </a:r>
            <a:r>
              <a:rPr kumimoji="0" lang="en-US" altLang="en-US" sz="1400" b="1" i="0" u="none" strike="noStrike" cap="none" normalizeH="0" baseline="0" dirty="0">
                <a:ln>
                  <a:noFill/>
                </a:ln>
                <a:solidFill>
                  <a:schemeClr val="bg1"/>
                </a:solidFill>
                <a:effectLst/>
                <a:latin typeface="Arial" panose="020B0604020202020204" pitchFamily="34" charset="0"/>
              </a:rPr>
              <a:t>. (2023). Elder care technology complaints and reviews. Retrieved from </a:t>
            </a:r>
            <a:r>
              <a:rPr kumimoji="0" lang="en-US" altLang="en-US" sz="1400" b="1" i="0" u="none" strike="noStrike" cap="none" normalizeH="0" baseline="0" dirty="0">
                <a:ln>
                  <a:noFill/>
                </a:ln>
                <a:solidFill>
                  <a:schemeClr val="bg1"/>
                </a:solidFill>
                <a:effectLst/>
                <a:latin typeface="Arial" panose="020B0604020202020204" pitchFamily="34" charset="0"/>
                <a:hlinkClick r:id="rId3"/>
              </a:rPr>
              <a:t>https://www.consumeraffairs.com</a:t>
            </a: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400" b="1" dirty="0"/>
              <a:t>SaaS Capital. (2022). </a:t>
            </a:r>
            <a:r>
              <a:rPr lang="en-US" sz="1400" b="1" i="1" dirty="0"/>
              <a:t>Monthly recurring revenue (MRR) benchmarks</a:t>
            </a:r>
            <a:r>
              <a:rPr lang="en-US" sz="1400" b="1" dirty="0"/>
              <a:t>. Retrieved from </a:t>
            </a:r>
            <a:r>
              <a:rPr lang="en-US" sz="1400" b="1" dirty="0">
                <a:hlinkClick r:id="rId4"/>
              </a:rPr>
              <a:t>https://www.saas-capital.com</a:t>
            </a: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9073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87">
            <a:extLst>
              <a:ext uri="{FF2B5EF4-FFF2-40B4-BE49-F238E27FC236}">
                <a16:creationId xmlns:a16="http://schemas.microsoft.com/office/drawing/2014/main" id="{B8BBB46D-7535-758B-7C25-1ECF58342901}"/>
              </a:ext>
            </a:extLst>
          </p:cNvPr>
          <p:cNvSpPr>
            <a:spLocks noGrp="1"/>
          </p:cNvSpPr>
          <p:nvPr>
            <p:ph type="ctrTitle"/>
          </p:nvPr>
        </p:nvSpPr>
        <p:spPr>
          <a:xfrm>
            <a:off x="5883731" y="876301"/>
            <a:ext cx="4949368" cy="3371850"/>
          </a:xfrm>
        </p:spPr>
        <p:txBody>
          <a:bodyPr>
            <a:normAutofit/>
          </a:bodyPr>
          <a:lstStyle/>
          <a:p>
            <a:r>
              <a:rPr lang="en-US" dirty="0"/>
              <a:t>Thank you</a:t>
            </a:r>
          </a:p>
        </p:txBody>
      </p:sp>
      <p:sp>
        <p:nvSpPr>
          <p:cNvPr id="13" name="Text Placeholder 12">
            <a:extLst>
              <a:ext uri="{FF2B5EF4-FFF2-40B4-BE49-F238E27FC236}">
                <a16:creationId xmlns:a16="http://schemas.microsoft.com/office/drawing/2014/main" id="{640BC280-7B2C-E474-AD18-9551060CF20B}"/>
              </a:ext>
            </a:extLst>
          </p:cNvPr>
          <p:cNvSpPr>
            <a:spLocks noGrp="1"/>
          </p:cNvSpPr>
          <p:nvPr>
            <p:ph type="subTitle" idx="1"/>
          </p:nvPr>
        </p:nvSpPr>
        <p:spPr>
          <a:xfrm>
            <a:off x="5883732" y="4095751"/>
            <a:ext cx="4949366" cy="1993900"/>
          </a:xfrm>
        </p:spPr>
        <p:txBody>
          <a:bodyPr/>
          <a:lstStyle/>
          <a:p>
            <a:r>
              <a:rPr lang="en-US" dirty="0"/>
              <a:t>-Lakshya Patel</a:t>
            </a:r>
          </a:p>
        </p:txBody>
      </p:sp>
      <p:sp>
        <p:nvSpPr>
          <p:cNvPr id="7" name="Slide Number Placeholder 6">
            <a:extLst>
              <a:ext uri="{FF2B5EF4-FFF2-40B4-BE49-F238E27FC236}">
                <a16:creationId xmlns:a16="http://schemas.microsoft.com/office/drawing/2014/main" id="{12453FBA-EC36-F4DC-A25A-453D9702D731}"/>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22</a:t>
            </a:fld>
            <a:endParaRPr lang="en-US" dirty="0"/>
          </a:p>
        </p:txBody>
      </p:sp>
    </p:spTree>
    <p:extLst>
      <p:ext uri="{BB962C8B-B14F-4D97-AF65-F5344CB8AC3E}">
        <p14:creationId xmlns:p14="http://schemas.microsoft.com/office/powerpoint/2010/main" val="157173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494792" y="517643"/>
            <a:ext cx="9309359" cy="1653180"/>
          </a:xfrm>
        </p:spPr>
        <p:txBody>
          <a:bodyPr/>
          <a:lstStyle/>
          <a:p>
            <a:r>
              <a:rPr lang="en-US" dirty="0"/>
              <a:t>About us</a:t>
            </a:r>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671513" y="2754313"/>
            <a:ext cx="8281987" cy="3704853"/>
          </a:xfrm>
        </p:spPr>
        <p:txBody>
          <a:bodyPr>
            <a:normAutofit/>
          </a:bodyPr>
          <a:lstStyle/>
          <a:p>
            <a:r>
              <a:rPr lang="en-US" dirty="0" err="1"/>
              <a:t>SafeHaven</a:t>
            </a:r>
            <a:r>
              <a:rPr lang="en-US" dirty="0"/>
              <a:t> AI offers a smart elder care solution leveraging AI for fall detection, caregiver alerts, and user monitoring.</a:t>
            </a:r>
          </a:p>
          <a:p>
            <a:r>
              <a:rPr lang="en-US" dirty="0"/>
              <a:t>Aims to support Canada's aging population through tech-integrated residential care.</a:t>
            </a:r>
          </a:p>
          <a:p>
            <a:r>
              <a:rPr lang="en-US" dirty="0"/>
              <a:t>Dashboard insights highlight key metrics, workforce distribution, occupancy rates, and projections</a:t>
            </a: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3</a:t>
            </a:fld>
            <a:endParaRPr lang="en-US" dirty="0"/>
          </a:p>
        </p:txBody>
      </p:sp>
    </p:spTree>
    <p:extLst>
      <p:ext uri="{BB962C8B-B14F-4D97-AF65-F5344CB8AC3E}">
        <p14:creationId xmlns:p14="http://schemas.microsoft.com/office/powerpoint/2010/main" val="1541646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F3E1F-74FF-38CF-2AB7-C0259546B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938EF-0A21-2BB5-39E0-8936D394B3F0}"/>
              </a:ext>
            </a:extLst>
          </p:cNvPr>
          <p:cNvSpPr>
            <a:spLocks noGrp="1"/>
          </p:cNvSpPr>
          <p:nvPr>
            <p:ph type="title"/>
          </p:nvPr>
        </p:nvSpPr>
        <p:spPr>
          <a:xfrm>
            <a:off x="644525" y="469858"/>
            <a:ext cx="4199794" cy="767688"/>
          </a:xfrm>
        </p:spPr>
        <p:txBody>
          <a:bodyPr/>
          <a:lstStyle/>
          <a:p>
            <a:r>
              <a:rPr lang="en-US" dirty="0"/>
              <a:t>Problem</a:t>
            </a:r>
          </a:p>
        </p:txBody>
      </p:sp>
      <p:sp>
        <p:nvSpPr>
          <p:cNvPr id="4" name="Text Placeholder 3">
            <a:extLst>
              <a:ext uri="{FF2B5EF4-FFF2-40B4-BE49-F238E27FC236}">
                <a16:creationId xmlns:a16="http://schemas.microsoft.com/office/drawing/2014/main" id="{5E3284CE-46B2-B2ED-A566-42FFE8F7926C}"/>
              </a:ext>
            </a:extLst>
          </p:cNvPr>
          <p:cNvSpPr>
            <a:spLocks noGrp="1"/>
          </p:cNvSpPr>
          <p:nvPr>
            <p:ph sz="quarter" idx="12"/>
          </p:nvPr>
        </p:nvSpPr>
        <p:spPr>
          <a:xfrm>
            <a:off x="644525" y="1237546"/>
            <a:ext cx="11066212" cy="5002833"/>
          </a:xfrm>
        </p:spPr>
        <p:txBody>
          <a:bodyPr anchor="b"/>
          <a:lstStyle/>
          <a:p>
            <a:pPr>
              <a:buNone/>
            </a:pPr>
            <a:r>
              <a:rPr lang="en-US" sz="2000" b="1" dirty="0"/>
              <a:t>MARKET GAP</a:t>
            </a:r>
            <a:br>
              <a:rPr lang="en-US" sz="2000" dirty="0"/>
            </a:br>
            <a:r>
              <a:rPr lang="en-US" sz="2000" dirty="0"/>
              <a:t>Canada’s elderly population is rapidly increasing, but many long-term care homes lack real-time monitoring systems.</a:t>
            </a:r>
          </a:p>
          <a:p>
            <a:pPr>
              <a:buNone/>
            </a:pPr>
            <a:r>
              <a:rPr lang="en-US" sz="2000" b="1" dirty="0"/>
              <a:t>CUSTOMERS</a:t>
            </a:r>
            <a:br>
              <a:rPr lang="en-US" sz="2000" dirty="0"/>
            </a:br>
            <a:r>
              <a:rPr lang="en-US" sz="2000" dirty="0"/>
              <a:t>Care facilities and families are actively seeking smart fall detection and rapid alert systems.</a:t>
            </a:r>
          </a:p>
          <a:p>
            <a:pPr>
              <a:buNone/>
            </a:pPr>
            <a:r>
              <a:rPr lang="en-US" sz="2000" b="1" dirty="0"/>
              <a:t>FINANCIALS</a:t>
            </a:r>
            <a:br>
              <a:rPr lang="en-US" sz="2000" dirty="0"/>
            </a:br>
            <a:r>
              <a:rPr lang="en-US" sz="2000" dirty="0"/>
              <a:t>Government spending on elder care has increased significantly, opening space for AI-enabled services.</a:t>
            </a:r>
          </a:p>
          <a:p>
            <a:pPr>
              <a:buNone/>
            </a:pPr>
            <a:r>
              <a:rPr lang="en-US" sz="2000" b="1" dirty="0"/>
              <a:t>COSTS</a:t>
            </a:r>
            <a:br>
              <a:rPr lang="en-US" sz="2000" dirty="0"/>
            </a:br>
            <a:r>
              <a:rPr lang="en-US" sz="2000" dirty="0"/>
              <a:t>Manual monitoring and delayed responses are costly and inefficient for care homes.</a:t>
            </a:r>
          </a:p>
          <a:p>
            <a:pPr>
              <a:buNone/>
            </a:pPr>
            <a:r>
              <a:rPr lang="en-US" sz="2000" b="1" dirty="0"/>
              <a:t>USABILITY</a:t>
            </a:r>
            <a:br>
              <a:rPr lang="en-US" sz="2000" dirty="0"/>
            </a:br>
            <a:r>
              <a:rPr lang="en-US" sz="2000" dirty="0"/>
              <a:t>Caregivers need simple, plug-and-play systems that integrate easily with daily operations.</a:t>
            </a:r>
          </a:p>
        </p:txBody>
      </p:sp>
      <p:sp>
        <p:nvSpPr>
          <p:cNvPr id="7" name="Slide Number Placeholder 6">
            <a:extLst>
              <a:ext uri="{FF2B5EF4-FFF2-40B4-BE49-F238E27FC236}">
                <a16:creationId xmlns:a16="http://schemas.microsoft.com/office/drawing/2014/main" id="{57FE99DA-A3B4-DBF6-1EE4-677A333C15D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4</a:t>
            </a:fld>
            <a:endParaRPr lang="en-US" dirty="0"/>
          </a:p>
        </p:txBody>
      </p:sp>
    </p:spTree>
    <p:extLst>
      <p:ext uri="{BB962C8B-B14F-4D97-AF65-F5344CB8AC3E}">
        <p14:creationId xmlns:p14="http://schemas.microsoft.com/office/powerpoint/2010/main" val="3642798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5EEAE-87CF-0D2F-E709-73A4840F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A41D2-447E-16D1-4650-0654A61BA632}"/>
              </a:ext>
            </a:extLst>
          </p:cNvPr>
          <p:cNvSpPr>
            <a:spLocks noGrp="1"/>
          </p:cNvSpPr>
          <p:nvPr>
            <p:ph type="title"/>
          </p:nvPr>
        </p:nvSpPr>
        <p:spPr>
          <a:xfrm>
            <a:off x="644525" y="647400"/>
            <a:ext cx="4199794" cy="876599"/>
          </a:xfrm>
        </p:spPr>
        <p:txBody>
          <a:bodyPr/>
          <a:lstStyle/>
          <a:p>
            <a:r>
              <a:rPr lang="en-CA" b="1" dirty="0"/>
              <a:t>Solution</a:t>
            </a:r>
          </a:p>
        </p:txBody>
      </p:sp>
      <p:sp>
        <p:nvSpPr>
          <p:cNvPr id="4" name="Text Placeholder 3">
            <a:extLst>
              <a:ext uri="{FF2B5EF4-FFF2-40B4-BE49-F238E27FC236}">
                <a16:creationId xmlns:a16="http://schemas.microsoft.com/office/drawing/2014/main" id="{88BF9454-AFB8-ACBB-FC2B-D444F6844B71}"/>
              </a:ext>
            </a:extLst>
          </p:cNvPr>
          <p:cNvSpPr>
            <a:spLocks noGrp="1"/>
          </p:cNvSpPr>
          <p:nvPr>
            <p:ph sz="quarter" idx="12"/>
          </p:nvPr>
        </p:nvSpPr>
        <p:spPr>
          <a:xfrm>
            <a:off x="644525" y="1524000"/>
            <a:ext cx="9317622" cy="4686599"/>
          </a:xfrm>
        </p:spPr>
        <p:txBody>
          <a:bodyPr anchor="b"/>
          <a:lstStyle/>
          <a:p>
            <a:pPr>
              <a:buNone/>
            </a:pPr>
            <a:r>
              <a:rPr lang="en-US" sz="2000" b="1" dirty="0"/>
              <a:t>CLOSE THE GAP</a:t>
            </a:r>
            <a:br>
              <a:rPr lang="en-US" sz="2000" dirty="0"/>
            </a:br>
            <a:r>
              <a:rPr lang="en-US" sz="2000" dirty="0" err="1"/>
              <a:t>SafeHaven</a:t>
            </a:r>
            <a:r>
              <a:rPr lang="en-US" sz="2000" dirty="0"/>
              <a:t> AI offers fall detection and caregiver alert technology that bridges critical care gaps.</a:t>
            </a:r>
          </a:p>
          <a:p>
            <a:pPr>
              <a:buNone/>
            </a:pPr>
            <a:r>
              <a:rPr lang="en-US" sz="2000" b="1" dirty="0"/>
              <a:t>TARGET AUDIENCE</a:t>
            </a:r>
            <a:br>
              <a:rPr lang="en-US" sz="2000" dirty="0"/>
            </a:br>
            <a:r>
              <a:rPr lang="en-US" sz="2000" dirty="0"/>
              <a:t>Long-term care homes, family caregivers, and assisted living facilities.</a:t>
            </a:r>
          </a:p>
          <a:p>
            <a:pPr>
              <a:buNone/>
            </a:pPr>
            <a:r>
              <a:rPr lang="en-US" sz="2000" b="1" dirty="0"/>
              <a:t>COST SAVINGS</a:t>
            </a:r>
            <a:br>
              <a:rPr lang="en-US" sz="2000" dirty="0"/>
            </a:br>
            <a:r>
              <a:rPr lang="en-US" sz="2000" dirty="0"/>
              <a:t>Reduces unnecessary emergency responses, improves staff efficiency, and optimizes caregiving.</a:t>
            </a:r>
          </a:p>
          <a:p>
            <a:r>
              <a:rPr lang="en-US" sz="2000" b="1" dirty="0"/>
              <a:t>EASY TO USE</a:t>
            </a:r>
            <a:br>
              <a:rPr lang="en-US" sz="2000" dirty="0"/>
            </a:br>
            <a:r>
              <a:rPr lang="en-US" sz="2000" dirty="0"/>
              <a:t>Simple setup with real-time dashboards that work seamlessly for tech and non-tech users.</a:t>
            </a:r>
          </a:p>
        </p:txBody>
      </p:sp>
      <p:sp>
        <p:nvSpPr>
          <p:cNvPr id="7" name="Slide Number Placeholder 6">
            <a:extLst>
              <a:ext uri="{FF2B5EF4-FFF2-40B4-BE49-F238E27FC236}">
                <a16:creationId xmlns:a16="http://schemas.microsoft.com/office/drawing/2014/main" id="{77BAF0B1-FB79-ED1A-94F2-665E23336F7A}"/>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5</a:t>
            </a:fld>
            <a:endParaRPr lang="en-US" dirty="0"/>
          </a:p>
        </p:txBody>
      </p:sp>
    </p:spTree>
    <p:extLst>
      <p:ext uri="{BB962C8B-B14F-4D97-AF65-F5344CB8AC3E}">
        <p14:creationId xmlns:p14="http://schemas.microsoft.com/office/powerpoint/2010/main" val="2592263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94A0D-C704-64A6-0FC0-10FC26CAB33A}"/>
              </a:ext>
            </a:extLst>
          </p:cNvPr>
          <p:cNvSpPr>
            <a:spLocks noGrp="1"/>
          </p:cNvSpPr>
          <p:nvPr>
            <p:ph type="title"/>
          </p:nvPr>
        </p:nvSpPr>
        <p:spPr>
          <a:xfrm>
            <a:off x="618679" y="537292"/>
            <a:ext cx="3715577" cy="1251585"/>
          </a:xfrm>
        </p:spPr>
        <p:txBody>
          <a:bodyPr/>
          <a:lstStyle/>
          <a:p>
            <a:r>
              <a:rPr lang="en-US" dirty="0"/>
              <a:t>Raw Data</a:t>
            </a:r>
          </a:p>
        </p:txBody>
      </p:sp>
      <p:sp>
        <p:nvSpPr>
          <p:cNvPr id="5" name="Slide Number Placeholder 4">
            <a:extLst>
              <a:ext uri="{FF2B5EF4-FFF2-40B4-BE49-F238E27FC236}">
                <a16:creationId xmlns:a16="http://schemas.microsoft.com/office/drawing/2014/main" id="{F2BC622D-6F3E-BCDA-233D-59C4736309EA}"/>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6</a:t>
            </a:fld>
            <a:endParaRPr lang="en-US" dirty="0"/>
          </a:p>
        </p:txBody>
      </p:sp>
      <p:pic>
        <p:nvPicPr>
          <p:cNvPr id="7" name="Picture 6">
            <a:extLst>
              <a:ext uri="{FF2B5EF4-FFF2-40B4-BE49-F238E27FC236}">
                <a16:creationId xmlns:a16="http://schemas.microsoft.com/office/drawing/2014/main" id="{C11BDB13-F8FE-DF5B-2010-6A4EC7A67F9F}"/>
              </a:ext>
            </a:extLst>
          </p:cNvPr>
          <p:cNvPicPr>
            <a:picLocks noChangeAspect="1"/>
          </p:cNvPicPr>
          <p:nvPr/>
        </p:nvPicPr>
        <p:blipFill>
          <a:blip r:embed="rId3"/>
          <a:stretch>
            <a:fillRect/>
          </a:stretch>
        </p:blipFill>
        <p:spPr>
          <a:xfrm>
            <a:off x="6833859" y="2664908"/>
            <a:ext cx="4355914" cy="2257199"/>
          </a:xfrm>
          <a:prstGeom prst="rect">
            <a:avLst/>
          </a:prstGeom>
        </p:spPr>
      </p:pic>
      <p:pic>
        <p:nvPicPr>
          <p:cNvPr id="13" name="Picture 12">
            <a:extLst>
              <a:ext uri="{FF2B5EF4-FFF2-40B4-BE49-F238E27FC236}">
                <a16:creationId xmlns:a16="http://schemas.microsoft.com/office/drawing/2014/main" id="{AB924537-7602-46D8-A518-2C33753222C4}"/>
              </a:ext>
            </a:extLst>
          </p:cNvPr>
          <p:cNvPicPr>
            <a:picLocks noChangeAspect="1"/>
          </p:cNvPicPr>
          <p:nvPr/>
        </p:nvPicPr>
        <p:blipFill>
          <a:blip r:embed="rId4"/>
          <a:stretch>
            <a:fillRect/>
          </a:stretch>
        </p:blipFill>
        <p:spPr>
          <a:xfrm>
            <a:off x="8513732" y="194295"/>
            <a:ext cx="2548445" cy="2910261"/>
          </a:xfrm>
          <a:prstGeom prst="rect">
            <a:avLst/>
          </a:prstGeom>
        </p:spPr>
      </p:pic>
      <p:pic>
        <p:nvPicPr>
          <p:cNvPr id="17" name="Picture 16">
            <a:extLst>
              <a:ext uri="{FF2B5EF4-FFF2-40B4-BE49-F238E27FC236}">
                <a16:creationId xmlns:a16="http://schemas.microsoft.com/office/drawing/2014/main" id="{E3384152-3283-A4F2-02B8-E0F332DBE896}"/>
              </a:ext>
            </a:extLst>
          </p:cNvPr>
          <p:cNvPicPr>
            <a:picLocks noChangeAspect="1"/>
          </p:cNvPicPr>
          <p:nvPr/>
        </p:nvPicPr>
        <p:blipFill>
          <a:blip r:embed="rId5"/>
          <a:stretch>
            <a:fillRect/>
          </a:stretch>
        </p:blipFill>
        <p:spPr>
          <a:xfrm>
            <a:off x="5141702" y="295729"/>
            <a:ext cx="2799097" cy="3283448"/>
          </a:xfrm>
          <a:prstGeom prst="rect">
            <a:avLst/>
          </a:prstGeom>
        </p:spPr>
      </p:pic>
      <p:pic>
        <p:nvPicPr>
          <p:cNvPr id="19" name="Picture 18">
            <a:extLst>
              <a:ext uri="{FF2B5EF4-FFF2-40B4-BE49-F238E27FC236}">
                <a16:creationId xmlns:a16="http://schemas.microsoft.com/office/drawing/2014/main" id="{89543F13-42FD-3335-8FA8-1622BB66B75A}"/>
              </a:ext>
            </a:extLst>
          </p:cNvPr>
          <p:cNvPicPr>
            <a:picLocks noChangeAspect="1"/>
          </p:cNvPicPr>
          <p:nvPr/>
        </p:nvPicPr>
        <p:blipFill>
          <a:blip r:embed="rId6"/>
          <a:stretch>
            <a:fillRect/>
          </a:stretch>
        </p:blipFill>
        <p:spPr>
          <a:xfrm>
            <a:off x="4147610" y="3870678"/>
            <a:ext cx="4984822" cy="2450030"/>
          </a:xfrm>
          <a:prstGeom prst="rect">
            <a:avLst/>
          </a:prstGeom>
        </p:spPr>
      </p:pic>
      <p:sp>
        <p:nvSpPr>
          <p:cNvPr id="20" name="TextBox 19">
            <a:extLst>
              <a:ext uri="{FF2B5EF4-FFF2-40B4-BE49-F238E27FC236}">
                <a16:creationId xmlns:a16="http://schemas.microsoft.com/office/drawing/2014/main" id="{64E762E3-589D-34C8-354B-E1C090E6FDFF}"/>
              </a:ext>
            </a:extLst>
          </p:cNvPr>
          <p:cNvSpPr txBox="1"/>
          <p:nvPr/>
        </p:nvSpPr>
        <p:spPr>
          <a:xfrm>
            <a:off x="788025" y="2177680"/>
            <a:ext cx="2799097" cy="3231654"/>
          </a:xfrm>
          <a:prstGeom prst="rect">
            <a:avLst/>
          </a:prstGeom>
          <a:noFill/>
        </p:spPr>
        <p:txBody>
          <a:bodyPr wrap="square" rtlCol="0">
            <a:spAutoFit/>
          </a:bodyPr>
          <a:lstStyle/>
          <a:p>
            <a:pPr>
              <a:buFont typeface="Arial" panose="020B0604020202020204" pitchFamily="34" charset="0"/>
              <a:buChar char="•"/>
            </a:pPr>
            <a:r>
              <a:rPr lang="en-US" sz="1200" dirty="0">
                <a:solidFill>
                  <a:schemeClr val="bg1"/>
                </a:solidFill>
              </a:rPr>
              <a:t>This project utilized multiple raw datasets from </a:t>
            </a:r>
            <a:r>
              <a:rPr lang="en-US" sz="1200" b="1" dirty="0">
                <a:solidFill>
                  <a:schemeClr val="bg1"/>
                </a:solidFill>
              </a:rPr>
              <a:t>Statistics Canada</a:t>
            </a:r>
            <a:r>
              <a:rPr lang="en-US" sz="1200" dirty="0">
                <a:solidFill>
                  <a:schemeClr val="bg1"/>
                </a:solidFill>
              </a:rPr>
              <a:t> (</a:t>
            </a:r>
            <a:r>
              <a:rPr lang="en-US" sz="1200" dirty="0" err="1">
                <a:solidFill>
                  <a:schemeClr val="bg1"/>
                </a:solidFill>
              </a:rPr>
              <a:t>StatCan</a:t>
            </a:r>
            <a:r>
              <a:rPr lang="en-US" sz="1200" dirty="0">
                <a:solidFill>
                  <a:schemeClr val="bg1"/>
                </a:solidFill>
              </a:rPr>
              <a:t>), covering:</a:t>
            </a:r>
          </a:p>
          <a:p>
            <a:pPr marL="742950" lvl="1" indent="-285750">
              <a:buFont typeface="Arial" panose="020B0604020202020204" pitchFamily="34" charset="0"/>
              <a:buChar char="•"/>
            </a:pPr>
            <a:r>
              <a:rPr lang="en-US" sz="1200" dirty="0">
                <a:solidFill>
                  <a:schemeClr val="bg1"/>
                </a:solidFill>
              </a:rPr>
              <a:t>Population by age groups across years (2000s–2024)</a:t>
            </a:r>
          </a:p>
          <a:p>
            <a:pPr marL="742950" lvl="1" indent="-285750">
              <a:buFont typeface="Arial" panose="020B0604020202020204" pitchFamily="34" charset="0"/>
              <a:buChar char="•"/>
            </a:pPr>
            <a:r>
              <a:rPr lang="en-US" sz="1200" dirty="0">
                <a:solidFill>
                  <a:schemeClr val="bg1"/>
                </a:solidFill>
              </a:rPr>
              <a:t>Health indicators by sex and age group</a:t>
            </a:r>
          </a:p>
          <a:p>
            <a:pPr marL="742950" lvl="1" indent="-285750">
              <a:buFont typeface="Arial" panose="020B0604020202020204" pitchFamily="34" charset="0"/>
              <a:buChar char="•"/>
            </a:pPr>
            <a:r>
              <a:rPr lang="en-US" sz="1200" dirty="0">
                <a:solidFill>
                  <a:schemeClr val="bg1"/>
                </a:solidFill>
              </a:rPr>
              <a:t>Chronic conditions in older adults</a:t>
            </a:r>
          </a:p>
          <a:p>
            <a:pPr marL="742950" lvl="1" indent="-285750">
              <a:buFont typeface="Arial" panose="020B0604020202020204" pitchFamily="34" charset="0"/>
              <a:buChar char="•"/>
            </a:pPr>
            <a:r>
              <a:rPr lang="en-US" sz="1200" dirty="0">
                <a:solidFill>
                  <a:schemeClr val="bg1"/>
                </a:solidFill>
              </a:rPr>
              <a:t>Residential care occupancy and workforce data across provinces</a:t>
            </a:r>
          </a:p>
          <a:p>
            <a:pPr>
              <a:buFont typeface="Arial" panose="020B0604020202020204" pitchFamily="34" charset="0"/>
              <a:buChar char="•"/>
            </a:pPr>
            <a:r>
              <a:rPr lang="en-US" sz="1200" dirty="0">
                <a:solidFill>
                  <a:schemeClr val="bg1"/>
                </a:solidFill>
              </a:rPr>
              <a:t>These datasets formed the foundation for our analysis in </a:t>
            </a:r>
            <a:r>
              <a:rPr lang="en-US" sz="1200" dirty="0" err="1">
                <a:solidFill>
                  <a:schemeClr val="bg1"/>
                </a:solidFill>
              </a:rPr>
              <a:t>Jupyter</a:t>
            </a:r>
            <a:r>
              <a:rPr lang="en-US" sz="1200" dirty="0">
                <a:solidFill>
                  <a:schemeClr val="bg1"/>
                </a:solidFill>
              </a:rPr>
              <a:t> and Power BI.</a:t>
            </a:r>
          </a:p>
        </p:txBody>
      </p:sp>
    </p:spTree>
    <p:extLst>
      <p:ext uri="{BB962C8B-B14F-4D97-AF65-F5344CB8AC3E}">
        <p14:creationId xmlns:p14="http://schemas.microsoft.com/office/powerpoint/2010/main" val="308186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9E38-3615-DD21-D879-4BC30ED5ED70}"/>
              </a:ext>
            </a:extLst>
          </p:cNvPr>
          <p:cNvSpPr>
            <a:spLocks noGrp="1"/>
          </p:cNvSpPr>
          <p:nvPr>
            <p:ph type="title"/>
          </p:nvPr>
        </p:nvSpPr>
        <p:spPr>
          <a:xfrm>
            <a:off x="646111" y="609600"/>
            <a:ext cx="10238392" cy="1243648"/>
          </a:xfrm>
        </p:spPr>
        <p:txBody>
          <a:bodyPr/>
          <a:lstStyle/>
          <a:p>
            <a:r>
              <a:rPr lang="en-US" dirty="0" err="1"/>
              <a:t>Jupyter</a:t>
            </a:r>
            <a:r>
              <a:rPr lang="en-US" dirty="0"/>
              <a:t> Notebook -01</a:t>
            </a:r>
          </a:p>
        </p:txBody>
      </p:sp>
      <p:sp>
        <p:nvSpPr>
          <p:cNvPr id="5" name="Slide Number Placeholder 4">
            <a:extLst>
              <a:ext uri="{FF2B5EF4-FFF2-40B4-BE49-F238E27FC236}">
                <a16:creationId xmlns:a16="http://schemas.microsoft.com/office/drawing/2014/main" id="{2A869FCB-E9CF-1E14-F4ED-22D7E85C9C30}"/>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7</a:t>
            </a:fld>
            <a:endParaRPr lang="en-US" dirty="0"/>
          </a:p>
        </p:txBody>
      </p:sp>
      <p:sp>
        <p:nvSpPr>
          <p:cNvPr id="3" name="TextBox 2">
            <a:extLst>
              <a:ext uri="{FF2B5EF4-FFF2-40B4-BE49-F238E27FC236}">
                <a16:creationId xmlns:a16="http://schemas.microsoft.com/office/drawing/2014/main" id="{CE283941-D30A-BD32-5F0F-391A6CE982C6}"/>
              </a:ext>
            </a:extLst>
          </p:cNvPr>
          <p:cNvSpPr txBox="1"/>
          <p:nvPr/>
        </p:nvSpPr>
        <p:spPr>
          <a:xfrm>
            <a:off x="1150374" y="2497394"/>
            <a:ext cx="9291484" cy="3693319"/>
          </a:xfrm>
          <a:prstGeom prst="rect">
            <a:avLst/>
          </a:prstGeom>
          <a:noFill/>
        </p:spPr>
        <p:txBody>
          <a:bodyPr wrap="square" rtlCol="0">
            <a:spAutoFit/>
          </a:bodyPr>
          <a:lstStyle/>
          <a:p>
            <a:pPr>
              <a:buFont typeface="Arial" panose="020B0604020202020204" pitchFamily="34" charset="0"/>
              <a:buChar char="•"/>
            </a:pPr>
            <a:r>
              <a:rPr lang="en-US" dirty="0">
                <a:solidFill>
                  <a:schemeClr val="bg1"/>
                </a:solidFill>
              </a:rPr>
              <a:t>Initial cleaning of null values, duplicates, and formatting issues.</a:t>
            </a:r>
          </a:p>
          <a:p>
            <a:pPr>
              <a:buFont typeface="Arial" panose="020B0604020202020204" pitchFamily="34" charset="0"/>
              <a:buChar char="•"/>
            </a:pPr>
            <a:r>
              <a:rPr lang="en-US" dirty="0">
                <a:solidFill>
                  <a:schemeClr val="bg1"/>
                </a:solidFill>
              </a:rPr>
              <a:t>Used </a:t>
            </a:r>
            <a:r>
              <a:rPr lang="en-US" b="1" dirty="0">
                <a:solidFill>
                  <a:schemeClr val="bg1"/>
                </a:solidFill>
              </a:rPr>
              <a:t>histograms</a:t>
            </a:r>
            <a:r>
              <a:rPr lang="en-US" dirty="0">
                <a:solidFill>
                  <a:schemeClr val="bg1"/>
                </a:solidFill>
              </a:rPr>
              <a:t>, </a:t>
            </a:r>
            <a:r>
              <a:rPr lang="en-US" b="1" dirty="0">
                <a:solidFill>
                  <a:schemeClr val="bg1"/>
                </a:solidFill>
              </a:rPr>
              <a:t>correlation matrix</a:t>
            </a:r>
            <a:r>
              <a:rPr lang="en-US" dirty="0">
                <a:solidFill>
                  <a:schemeClr val="bg1"/>
                </a:solidFill>
              </a:rPr>
              <a:t>, and </a:t>
            </a:r>
            <a:r>
              <a:rPr lang="en-US" b="1" dirty="0">
                <a:solidFill>
                  <a:schemeClr val="bg1"/>
                </a:solidFill>
              </a:rPr>
              <a:t>bar charts</a:t>
            </a:r>
            <a:r>
              <a:rPr lang="en-US" dirty="0">
                <a:solidFill>
                  <a:schemeClr val="bg1"/>
                </a:solidFill>
              </a:rPr>
              <a:t> for pattern discovery.</a:t>
            </a:r>
          </a:p>
          <a:p>
            <a:pPr>
              <a:buFont typeface="Arial" panose="020B0604020202020204" pitchFamily="34" charset="0"/>
              <a:buChar char="•"/>
            </a:pPr>
            <a:r>
              <a:rPr lang="en-US" dirty="0">
                <a:solidFill>
                  <a:schemeClr val="bg1"/>
                </a:solidFill>
              </a:rPr>
              <a:t>Prepared features for machine learning and BI visualizations.</a:t>
            </a:r>
          </a:p>
          <a:p>
            <a:pPr>
              <a:buFont typeface="Arial" panose="020B0604020202020204" pitchFamily="34" charset="0"/>
              <a:buChar char="•"/>
            </a:pPr>
            <a:endParaRPr lang="en-US" dirty="0">
              <a:solidFill>
                <a:schemeClr val="bg1"/>
              </a:solidFill>
            </a:endParaRPr>
          </a:p>
          <a:p>
            <a:pPr>
              <a:buNone/>
            </a:pPr>
            <a:r>
              <a:rPr lang="en-US" b="1" dirty="0">
                <a:solidFill>
                  <a:schemeClr val="bg1"/>
                </a:solidFill>
              </a:rPr>
              <a:t>Visuals to include:</a:t>
            </a:r>
            <a:endParaRPr lang="en-US" dirty="0">
              <a:solidFill>
                <a:schemeClr val="bg1"/>
              </a:solidFill>
            </a:endParaRPr>
          </a:p>
          <a:p>
            <a:pPr>
              <a:buFont typeface="Arial" panose="020B0604020202020204" pitchFamily="34" charset="0"/>
              <a:buChar char="•"/>
            </a:pPr>
            <a:r>
              <a:rPr lang="en-US" dirty="0">
                <a:solidFill>
                  <a:schemeClr val="bg1"/>
                </a:solidFill>
              </a:rPr>
              <a:t>Heatmap showing feature correlation</a:t>
            </a:r>
          </a:p>
          <a:p>
            <a:pPr>
              <a:buFont typeface="Arial" panose="020B0604020202020204" pitchFamily="34" charset="0"/>
              <a:buChar char="•"/>
            </a:pPr>
            <a:r>
              <a:rPr lang="en-US" dirty="0">
                <a:solidFill>
                  <a:schemeClr val="bg1"/>
                </a:solidFill>
              </a:rPr>
              <a:t>Age group distribution</a:t>
            </a:r>
          </a:p>
          <a:p>
            <a:pPr>
              <a:buFont typeface="Arial" panose="020B0604020202020204" pitchFamily="34" charset="0"/>
              <a:buChar char="•"/>
            </a:pPr>
            <a:r>
              <a:rPr lang="en-US" dirty="0">
                <a:solidFill>
                  <a:schemeClr val="bg1"/>
                </a:solidFill>
              </a:rPr>
              <a:t>Bar chart comparing facility availability by region</a:t>
            </a:r>
          </a:p>
          <a:p>
            <a:r>
              <a:rPr lang="en-US" b="1" dirty="0">
                <a:solidFill>
                  <a:schemeClr val="bg1"/>
                </a:solidFill>
              </a:rPr>
              <a:t>Key Insight:</a:t>
            </a:r>
            <a:r>
              <a:rPr lang="en-US" dirty="0">
                <a:solidFill>
                  <a:schemeClr val="bg1"/>
                </a:solidFill>
              </a:rPr>
              <a:t> Significant regional variation in support levels and elderly population growth requires targeted planning.</a:t>
            </a:r>
          </a:p>
          <a:p>
            <a:endParaRPr lang="en-CA" dirty="0">
              <a:solidFill>
                <a:schemeClr val="bg1"/>
              </a:solidFill>
            </a:endParaRPr>
          </a:p>
          <a:p>
            <a:endParaRPr lang="en-CA" dirty="0">
              <a:solidFill>
                <a:schemeClr val="bg1"/>
              </a:solidFill>
            </a:endParaRPr>
          </a:p>
          <a:p>
            <a:r>
              <a:rPr lang="en-CA" dirty="0">
                <a:solidFill>
                  <a:schemeClr val="bg1"/>
                </a:solidFill>
              </a:rPr>
              <a:t>Html file: </a:t>
            </a:r>
            <a:r>
              <a:rPr lang="en-CA" dirty="0" err="1">
                <a:hlinkClick r:id="rId3"/>
              </a:rPr>
              <a:t>PivotNew</a:t>
            </a:r>
            <a:endParaRPr lang="en-CA" dirty="0">
              <a:solidFill>
                <a:schemeClr val="bg1"/>
              </a:solidFill>
            </a:endParaRPr>
          </a:p>
        </p:txBody>
      </p:sp>
    </p:spTree>
    <p:extLst>
      <p:ext uri="{BB962C8B-B14F-4D97-AF65-F5344CB8AC3E}">
        <p14:creationId xmlns:p14="http://schemas.microsoft.com/office/powerpoint/2010/main" val="2978156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BD1D-34A8-E552-6644-14EC71E49FD8}"/>
              </a:ext>
            </a:extLst>
          </p:cNvPr>
          <p:cNvSpPr>
            <a:spLocks noGrp="1"/>
          </p:cNvSpPr>
          <p:nvPr>
            <p:ph type="title"/>
          </p:nvPr>
        </p:nvSpPr>
        <p:spPr/>
        <p:txBody>
          <a:bodyPr/>
          <a:lstStyle/>
          <a:p>
            <a:r>
              <a:rPr lang="en-CA" dirty="0"/>
              <a:t>Pivot TABLE-01</a:t>
            </a:r>
          </a:p>
        </p:txBody>
      </p:sp>
      <p:sp>
        <p:nvSpPr>
          <p:cNvPr id="3" name="Text Placeholder 2">
            <a:extLst>
              <a:ext uri="{FF2B5EF4-FFF2-40B4-BE49-F238E27FC236}">
                <a16:creationId xmlns:a16="http://schemas.microsoft.com/office/drawing/2014/main" id="{DD1DA71A-5228-CC48-7B31-7217B8272DAE}"/>
              </a:ext>
            </a:extLst>
          </p:cNvPr>
          <p:cNvSpPr>
            <a:spLocks noGrp="1"/>
          </p:cNvSpPr>
          <p:nvPr>
            <p:ph type="body" sz="quarter" idx="15"/>
          </p:nvPr>
        </p:nvSpPr>
        <p:spPr>
          <a:xfrm>
            <a:off x="646111" y="1573161"/>
            <a:ext cx="4260186" cy="4675239"/>
          </a:xfrm>
        </p:spPr>
        <p:txBody>
          <a:bodyPr/>
          <a:lstStyle/>
          <a:p>
            <a:pPr>
              <a:buNone/>
            </a:pPr>
            <a:r>
              <a:rPr lang="en-US" sz="1600" b="1" dirty="0"/>
              <a:t>65+ Age Group:</a:t>
            </a:r>
            <a:endParaRPr lang="en-US" sz="1600" dirty="0"/>
          </a:p>
          <a:p>
            <a:pPr>
              <a:buFont typeface="Arial" panose="020B0604020202020204" pitchFamily="34" charset="0"/>
              <a:buChar char="•"/>
            </a:pPr>
            <a:r>
              <a:rPr lang="en-US" sz="1600" dirty="0"/>
              <a:t>Shows the </a:t>
            </a:r>
            <a:r>
              <a:rPr lang="en-US" sz="1600" b="1" dirty="0"/>
              <a:t>steepest growth</a:t>
            </a:r>
            <a:r>
              <a:rPr lang="en-US" sz="1600" dirty="0"/>
              <a:t> over time.</a:t>
            </a:r>
          </a:p>
          <a:p>
            <a:pPr>
              <a:buFont typeface="Arial" panose="020B0604020202020204" pitchFamily="34" charset="0"/>
              <a:buChar char="•"/>
            </a:pPr>
            <a:r>
              <a:rPr lang="en-US" sz="1600" dirty="0"/>
              <a:t>Indicates an aging population — critical for your AI eldercare solution.</a:t>
            </a:r>
          </a:p>
          <a:p>
            <a:pPr>
              <a:buFont typeface="Arial" panose="020B0604020202020204" pitchFamily="34" charset="0"/>
              <a:buChar char="•"/>
            </a:pPr>
            <a:r>
              <a:rPr lang="en-US" sz="1600" dirty="0"/>
              <a:t>Population grows from under 5M (2005) to over </a:t>
            </a:r>
            <a:r>
              <a:rPr lang="en-US" sz="1600" b="1" dirty="0"/>
              <a:t>7M+ by 2024</a:t>
            </a:r>
            <a:r>
              <a:rPr lang="en-US" sz="1600" dirty="0"/>
              <a:t>.</a:t>
            </a:r>
          </a:p>
          <a:p>
            <a:pPr>
              <a:buNone/>
            </a:pPr>
            <a:r>
              <a:rPr lang="en-US" sz="1600" b="1" dirty="0"/>
              <a:t>Overall Population Growth:</a:t>
            </a:r>
            <a:endParaRPr lang="en-US" sz="1600" dirty="0"/>
          </a:p>
          <a:p>
            <a:pPr>
              <a:buFont typeface="Arial" panose="020B0604020202020204" pitchFamily="34" charset="0"/>
              <a:buChar char="•"/>
            </a:pPr>
            <a:r>
              <a:rPr lang="en-US" sz="1600" dirty="0"/>
              <a:t>"All ages" bar shows a steady rise, crossing over </a:t>
            </a:r>
            <a:r>
              <a:rPr lang="en-US" sz="1600" b="1" dirty="0"/>
              <a:t>40 million by 2024</a:t>
            </a:r>
            <a:r>
              <a:rPr lang="en-US" sz="1600" dirty="0"/>
              <a:t>.</a:t>
            </a:r>
          </a:p>
          <a:p>
            <a:pPr marL="0" indent="0">
              <a:buNone/>
            </a:pPr>
            <a:endParaRPr lang="en-CA" sz="1600" dirty="0"/>
          </a:p>
        </p:txBody>
      </p:sp>
      <p:sp>
        <p:nvSpPr>
          <p:cNvPr id="5" name="Slide Number Placeholder 4">
            <a:extLst>
              <a:ext uri="{FF2B5EF4-FFF2-40B4-BE49-F238E27FC236}">
                <a16:creationId xmlns:a16="http://schemas.microsoft.com/office/drawing/2014/main" id="{9E4A1791-91A6-B4F1-C4A7-25AD7330F6D1}"/>
              </a:ext>
            </a:extLst>
          </p:cNvPr>
          <p:cNvSpPr>
            <a:spLocks noGrp="1"/>
          </p:cNvSpPr>
          <p:nvPr>
            <p:ph type="sldNum" sz="quarter" idx="4"/>
          </p:nvPr>
        </p:nvSpPr>
        <p:spPr/>
        <p:txBody>
          <a:bodyPr/>
          <a:lstStyle/>
          <a:p>
            <a:fld id="{D57F1E4F-1CFF-5643-939E-02111984F565}" type="slidenum">
              <a:rPr lang="en-US" smtClean="0"/>
              <a:pPr/>
              <a:t>8</a:t>
            </a:fld>
            <a:endParaRPr lang="en-US" dirty="0"/>
          </a:p>
        </p:txBody>
      </p:sp>
      <p:pic>
        <p:nvPicPr>
          <p:cNvPr id="7" name="Picture 6">
            <a:extLst>
              <a:ext uri="{FF2B5EF4-FFF2-40B4-BE49-F238E27FC236}">
                <a16:creationId xmlns:a16="http://schemas.microsoft.com/office/drawing/2014/main" id="{76FD7352-B5D9-FCA5-89B8-F1180BA1A040}"/>
              </a:ext>
            </a:extLst>
          </p:cNvPr>
          <p:cNvPicPr>
            <a:picLocks noChangeAspect="1"/>
          </p:cNvPicPr>
          <p:nvPr/>
        </p:nvPicPr>
        <p:blipFill>
          <a:blip r:embed="rId2"/>
          <a:stretch>
            <a:fillRect/>
          </a:stretch>
        </p:blipFill>
        <p:spPr>
          <a:xfrm>
            <a:off x="5515897" y="2008573"/>
            <a:ext cx="6312543" cy="3627434"/>
          </a:xfrm>
          <a:prstGeom prst="rect">
            <a:avLst/>
          </a:prstGeom>
        </p:spPr>
      </p:pic>
    </p:spTree>
    <p:extLst>
      <p:ext uri="{BB962C8B-B14F-4D97-AF65-F5344CB8AC3E}">
        <p14:creationId xmlns:p14="http://schemas.microsoft.com/office/powerpoint/2010/main" val="3766423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6BEC9-3F92-1964-5E63-F8E7CE1A88BD}"/>
              </a:ext>
            </a:extLst>
          </p:cNvPr>
          <p:cNvSpPr>
            <a:spLocks noGrp="1"/>
          </p:cNvSpPr>
          <p:nvPr>
            <p:ph type="title"/>
          </p:nvPr>
        </p:nvSpPr>
        <p:spPr>
          <a:xfrm>
            <a:off x="646111" y="601663"/>
            <a:ext cx="10225089" cy="333058"/>
          </a:xfrm>
        </p:spPr>
        <p:txBody>
          <a:bodyPr anchor="ctr">
            <a:normAutofit fontScale="90000"/>
          </a:bodyPr>
          <a:lstStyle/>
          <a:p>
            <a:r>
              <a:rPr lang="en-CA" dirty="0"/>
              <a:t>Pivot TABLE-02</a:t>
            </a:r>
          </a:p>
        </p:txBody>
      </p:sp>
      <p:pic>
        <p:nvPicPr>
          <p:cNvPr id="7" name="Picture 6">
            <a:extLst>
              <a:ext uri="{FF2B5EF4-FFF2-40B4-BE49-F238E27FC236}">
                <a16:creationId xmlns:a16="http://schemas.microsoft.com/office/drawing/2014/main" id="{1391A4C4-FBB2-8012-0700-36A3E71DC1CA}"/>
              </a:ext>
            </a:extLst>
          </p:cNvPr>
          <p:cNvPicPr>
            <a:picLocks noChangeAspect="1"/>
          </p:cNvPicPr>
          <p:nvPr/>
        </p:nvPicPr>
        <p:blipFill>
          <a:blip r:embed="rId2"/>
          <a:stretch>
            <a:fillRect/>
          </a:stretch>
        </p:blipFill>
        <p:spPr>
          <a:xfrm>
            <a:off x="5826224" y="2213827"/>
            <a:ext cx="5719665" cy="2816934"/>
          </a:xfrm>
          <a:prstGeom prst="rect">
            <a:avLst/>
          </a:prstGeom>
          <a:noFill/>
        </p:spPr>
      </p:pic>
      <p:sp>
        <p:nvSpPr>
          <p:cNvPr id="5" name="Slide Number Placeholder 4">
            <a:extLst>
              <a:ext uri="{FF2B5EF4-FFF2-40B4-BE49-F238E27FC236}">
                <a16:creationId xmlns:a16="http://schemas.microsoft.com/office/drawing/2014/main" id="{8AA89EA9-EA11-15F5-09FD-98D8A1D36AA9}"/>
              </a:ext>
            </a:extLst>
          </p:cNvPr>
          <p:cNvSpPr>
            <a:spLocks noGrp="1"/>
          </p:cNvSpPr>
          <p:nvPr>
            <p:ph type="sldNum" sz="quarter" idx="12"/>
          </p:nvPr>
        </p:nvSpPr>
        <p:spPr>
          <a:xfrm>
            <a:off x="11110685" y="295729"/>
            <a:ext cx="838199" cy="767687"/>
          </a:xfrm>
        </p:spPr>
        <p:txBody>
          <a:bodyPr anchor="b">
            <a:normAutofit/>
          </a:bodyPr>
          <a:lstStyle/>
          <a:p>
            <a:pPr>
              <a:spcAft>
                <a:spcPts val="600"/>
              </a:spcAft>
            </a:pPr>
            <a:fld id="{D57F1E4F-1CFF-5643-939E-02111984F565}" type="slidenum">
              <a:rPr lang="en-US" smtClean="0"/>
              <a:pPr>
                <a:spcAft>
                  <a:spcPts val="600"/>
                </a:spcAft>
              </a:pPr>
              <a:t>9</a:t>
            </a:fld>
            <a:endParaRPr lang="en-US"/>
          </a:p>
        </p:txBody>
      </p:sp>
      <p:sp>
        <p:nvSpPr>
          <p:cNvPr id="8" name="Rectangle 1">
            <a:extLst>
              <a:ext uri="{FF2B5EF4-FFF2-40B4-BE49-F238E27FC236}">
                <a16:creationId xmlns:a16="http://schemas.microsoft.com/office/drawing/2014/main" id="{3A01F740-14EA-4D09-7CB9-2FFB2DCA5BCA}"/>
              </a:ext>
            </a:extLst>
          </p:cNvPr>
          <p:cNvSpPr>
            <a:spLocks noGrp="1" noChangeArrowheads="1"/>
          </p:cNvSpPr>
          <p:nvPr>
            <p:ph sz="quarter" idx="4"/>
          </p:nvPr>
        </p:nvSpPr>
        <p:spPr bwMode="auto">
          <a:xfrm>
            <a:off x="553412" y="1478914"/>
            <a:ext cx="580674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This visual represents the </a:t>
            </a:r>
            <a:r>
              <a:rPr kumimoji="0" lang="en-US" altLang="en-US" sz="1800" b="1" i="0" u="none" strike="noStrike" cap="none" normalizeH="0" baseline="0" dirty="0">
                <a:ln>
                  <a:noFill/>
                </a:ln>
                <a:solidFill>
                  <a:schemeClr val="bg1"/>
                </a:solidFill>
                <a:effectLst/>
                <a:latin typeface="Arial" panose="020B0604020202020204" pitchFamily="34" charset="0"/>
              </a:rPr>
              <a:t>percentage of seniors experiencing specific health or daily living challenges</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Over </a:t>
            </a:r>
            <a:r>
              <a:rPr kumimoji="0" lang="en-US" altLang="en-US" sz="1800" b="1" i="0" u="none" strike="noStrike" cap="none" normalizeH="0" baseline="0" dirty="0">
                <a:ln>
                  <a:noFill/>
                </a:ln>
                <a:solidFill>
                  <a:schemeClr val="bg1"/>
                </a:solidFill>
                <a:effectLst/>
                <a:latin typeface="Arial" panose="020B0604020202020204" pitchFamily="34" charset="0"/>
              </a:rPr>
              <a:t>95%</a:t>
            </a:r>
            <a:r>
              <a:rPr kumimoji="0" lang="en-US" altLang="en-US" sz="1800" b="0" i="0" u="none" strike="noStrike" cap="none" normalizeH="0" baseline="0" dirty="0">
                <a:ln>
                  <a:noFill/>
                </a:ln>
                <a:solidFill>
                  <a:schemeClr val="bg1"/>
                </a:solidFill>
                <a:effectLst/>
                <a:latin typeface="Arial" panose="020B0604020202020204" pitchFamily="34" charset="0"/>
              </a:rPr>
              <a:t> of respondents report being able to brush teeth without help — but key support gaps are revealed: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31%</a:t>
            </a:r>
            <a:r>
              <a:rPr kumimoji="0" lang="en-US" altLang="en-US" sz="1800" b="0" i="0" u="none" strike="noStrike" cap="none" normalizeH="0" baseline="0" dirty="0">
                <a:ln>
                  <a:noFill/>
                </a:ln>
                <a:solidFill>
                  <a:schemeClr val="bg1"/>
                </a:solidFill>
                <a:effectLst/>
                <a:latin typeface="Arial" panose="020B0604020202020204" pitchFamily="34" charset="0"/>
              </a:rPr>
              <a:t> hold a valid driver's license — suggesting reliance on others for mobility.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Over </a:t>
            </a:r>
            <a:r>
              <a:rPr kumimoji="0" lang="en-US" altLang="en-US" sz="1800" b="1" i="0" u="none" strike="noStrike" cap="none" normalizeH="0" baseline="0" dirty="0">
                <a:ln>
                  <a:noFill/>
                </a:ln>
                <a:solidFill>
                  <a:schemeClr val="bg1"/>
                </a:solidFill>
                <a:effectLst/>
                <a:latin typeface="Arial" panose="020B0604020202020204" pitchFamily="34" charset="0"/>
              </a:rPr>
              <a:t>23–26%</a:t>
            </a:r>
            <a:r>
              <a:rPr kumimoji="0" lang="en-US" altLang="en-US" sz="1800" b="0" i="0" u="none" strike="noStrike" cap="none" normalizeH="0" baseline="0" dirty="0">
                <a:ln>
                  <a:noFill/>
                </a:ln>
                <a:solidFill>
                  <a:schemeClr val="bg1"/>
                </a:solidFill>
                <a:effectLst/>
                <a:latin typeface="Arial" panose="020B0604020202020204" pitchFamily="34" charset="0"/>
              </a:rPr>
              <a:t> had home adaptations or received community services — a signal of growing dependency.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24%</a:t>
            </a:r>
            <a:r>
              <a:rPr kumimoji="0" lang="en-US" altLang="en-US" sz="1800" b="0" i="0" u="none" strike="noStrike" cap="none" normalizeH="0" baseline="0" dirty="0">
                <a:ln>
                  <a:noFill/>
                </a:ln>
                <a:solidFill>
                  <a:schemeClr val="bg1"/>
                </a:solidFill>
                <a:effectLst/>
                <a:latin typeface="Arial" panose="020B0604020202020204" pitchFamily="34" charset="0"/>
              </a:rPr>
              <a:t> reported falling in the past year — supporting the need for fall detection and alert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17–21%</a:t>
            </a:r>
            <a:r>
              <a:rPr kumimoji="0" lang="en-US" altLang="en-US" sz="1800" b="0" i="0" u="none" strike="noStrike" cap="none" normalizeH="0" baseline="0" dirty="0">
                <a:ln>
                  <a:noFill/>
                </a:ln>
                <a:solidFill>
                  <a:schemeClr val="bg1"/>
                </a:solidFill>
                <a:effectLst/>
                <a:latin typeface="Arial" panose="020B0604020202020204" pitchFamily="34" charset="0"/>
              </a:rPr>
              <a:t> report poor dental health, sleep troubles, or vaccine-preventable illness risks.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~28–29%</a:t>
            </a:r>
            <a:r>
              <a:rPr kumimoji="0" lang="en-US" altLang="en-US" sz="1800" b="0" i="0" u="none" strike="noStrike" cap="none" normalizeH="0" baseline="0" dirty="0">
                <a:ln>
                  <a:noFill/>
                </a:ln>
                <a:solidFill>
                  <a:schemeClr val="bg1"/>
                </a:solidFill>
                <a:effectLst/>
                <a:latin typeface="Arial" panose="020B0604020202020204" pitchFamily="34" charset="0"/>
              </a:rPr>
              <a:t> felt </a:t>
            </a:r>
            <a:r>
              <a:rPr kumimoji="0" lang="en-US" altLang="en-US" sz="1800" b="1" i="0" u="none" strike="noStrike" cap="none" normalizeH="0" baseline="0" dirty="0">
                <a:ln>
                  <a:noFill/>
                </a:ln>
                <a:solidFill>
                  <a:schemeClr val="bg1"/>
                </a:solidFill>
                <a:effectLst/>
                <a:latin typeface="Arial" panose="020B0604020202020204" pitchFamily="34" charset="0"/>
              </a:rPr>
              <a:t>isolated or lacked companionship</a:t>
            </a:r>
            <a:r>
              <a:rPr kumimoji="0" lang="en-US" altLang="en-US" sz="1800" b="0" i="0" u="none" strike="noStrike" cap="none" normalizeH="0" baseline="0" dirty="0">
                <a:ln>
                  <a:noFill/>
                </a:ln>
                <a:solidFill>
                  <a:schemeClr val="bg1"/>
                </a:solidFill>
                <a:effectLst/>
                <a:latin typeface="Arial" panose="020B0604020202020204" pitchFamily="34" charset="0"/>
              </a:rPr>
              <a:t> — mental health is equally critical.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Around </a:t>
            </a:r>
            <a:r>
              <a:rPr kumimoji="0" lang="en-US" altLang="en-US" sz="1800" b="1" i="0" u="none" strike="noStrike" cap="none" normalizeH="0" baseline="0" dirty="0">
                <a:ln>
                  <a:noFill/>
                </a:ln>
                <a:solidFill>
                  <a:schemeClr val="bg1"/>
                </a:solidFill>
                <a:effectLst/>
                <a:latin typeface="Arial" panose="020B0604020202020204" pitchFamily="34" charset="0"/>
              </a:rPr>
              <a:t>75%</a:t>
            </a:r>
            <a:r>
              <a:rPr kumimoji="0" lang="en-US" altLang="en-US" sz="1800" b="0" i="0" u="none" strike="noStrike" cap="none" normalizeH="0" baseline="0" dirty="0">
                <a:ln>
                  <a:noFill/>
                </a:ln>
                <a:solidFill>
                  <a:schemeClr val="bg1"/>
                </a:solidFill>
                <a:effectLst/>
                <a:latin typeface="Arial" panose="020B0604020202020204" pitchFamily="34" charset="0"/>
              </a:rPr>
              <a:t> of seniors show </a:t>
            </a:r>
            <a:r>
              <a:rPr kumimoji="0" lang="en-US" altLang="en-US" sz="1800" b="1" i="0" u="none" strike="noStrike" cap="none" normalizeH="0" baseline="0" dirty="0">
                <a:ln>
                  <a:noFill/>
                </a:ln>
                <a:solidFill>
                  <a:schemeClr val="bg1"/>
                </a:solidFill>
                <a:effectLst/>
                <a:latin typeface="Arial" panose="020B0604020202020204" pitchFamily="34" charset="0"/>
              </a:rPr>
              <a:t>mild to severe functional impairments</a:t>
            </a:r>
            <a:r>
              <a:rPr kumimoji="0" lang="en-US" altLang="en-US" sz="1800" b="0" i="0" u="none" strike="noStrike" cap="none" normalizeH="0" baseline="0" dirty="0">
                <a:ln>
                  <a:noFill/>
                </a:ln>
                <a:solidFill>
                  <a:schemeClr val="bg1"/>
                </a:solidFill>
                <a:effectLst/>
                <a:latin typeface="Arial" panose="020B0604020202020204" pitchFamily="34" charset="0"/>
              </a:rPr>
              <a:t>, needing physical or assistive support.</a:t>
            </a:r>
          </a:p>
        </p:txBody>
      </p:sp>
    </p:spTree>
    <p:extLst>
      <p:ext uri="{BB962C8B-B14F-4D97-AF65-F5344CB8AC3E}">
        <p14:creationId xmlns:p14="http://schemas.microsoft.com/office/powerpoint/2010/main" val="4597770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3" id="{568E52B1-822A-41EB-BE6D-702A4C4585E5}" vid="{557526E6-88EA-4959-A9E8-5DE4B22F20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F9574-7A06-4C8D-A3A0-6246119CBA90}">
  <ds:schemaRefs>
    <ds:schemaRef ds:uri="http://schemas.microsoft.com/sharepoint/v3/contenttype/forms"/>
  </ds:schemaRefs>
</ds:datastoreItem>
</file>

<file path=customXml/itemProps2.xml><?xml version="1.0" encoding="utf-8"?>
<ds:datastoreItem xmlns:ds="http://schemas.openxmlformats.org/officeDocument/2006/customXml" ds:itemID="{EAB3ADB7-DE74-4AAA-B54E-3DA3F0193F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CFA53FE-7FFB-4B01-8329-4A11334925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Fission presentation</Template>
  <TotalTime>525</TotalTime>
  <Words>1783</Words>
  <Application>Microsoft Office PowerPoint</Application>
  <PresentationFormat>Widescreen</PresentationFormat>
  <Paragraphs>197</Paragraphs>
  <Slides>22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Aptos</vt:lpstr>
      <vt:lpstr>Arial</vt:lpstr>
      <vt:lpstr>Arial Unicode MS</vt:lpstr>
      <vt:lpstr>Biome</vt:lpstr>
      <vt:lpstr>Calibri</vt:lpstr>
      <vt:lpstr>Century Gothic</vt:lpstr>
      <vt:lpstr>Wingdings 3</vt:lpstr>
      <vt:lpstr>Ion</vt:lpstr>
      <vt:lpstr>SafeHaven AI:  Smart Elder Care : A Data-Driven Solution to Support</vt:lpstr>
      <vt:lpstr>Agenda </vt:lpstr>
      <vt:lpstr>About us</vt:lpstr>
      <vt:lpstr>Problem</vt:lpstr>
      <vt:lpstr>Solution</vt:lpstr>
      <vt:lpstr>Raw Data</vt:lpstr>
      <vt:lpstr>Jupyter Notebook -01</vt:lpstr>
      <vt:lpstr>Pivot TABLE-01</vt:lpstr>
      <vt:lpstr>Pivot TABLE-02</vt:lpstr>
      <vt:lpstr>Jupyter notebook-02</vt:lpstr>
      <vt:lpstr>DASHBORD-01</vt:lpstr>
      <vt:lpstr>Dashbord-02</vt:lpstr>
      <vt:lpstr>Dashboard-02</vt:lpstr>
      <vt:lpstr>Dax measurements</vt:lpstr>
      <vt:lpstr>Dashboard -03</vt:lpstr>
      <vt:lpstr>Dashboard -03</vt:lpstr>
      <vt:lpstr>How SafeHaven AI Will Implement the Solution?</vt:lpstr>
      <vt:lpstr>Total Funding Requested: $90,000  CAD for phase 01</vt:lpstr>
      <vt:lpstr>Conclusion</vt:lpstr>
      <vt:lpstr>References</vt:lpstr>
      <vt:lpstr>References – Executive Dashboard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Lakshya Patel</dc:creator>
  <cp:lastModifiedBy>Lakshya Patel</cp:lastModifiedBy>
  <cp:revision>6</cp:revision>
  <dcterms:created xsi:type="dcterms:W3CDTF">2025-04-09T12:03:30Z</dcterms:created>
  <dcterms:modified xsi:type="dcterms:W3CDTF">2025-04-09T21:52:57Z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